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8"/>
  </p:notesMasterIdLst>
  <p:handoutMasterIdLst>
    <p:handoutMasterId r:id="rId19"/>
  </p:handoutMasterIdLst>
  <p:sldIdLst>
    <p:sldId id="257" r:id="rId2"/>
    <p:sldId id="322" r:id="rId3"/>
    <p:sldId id="325" r:id="rId4"/>
    <p:sldId id="326" r:id="rId5"/>
    <p:sldId id="311" r:id="rId6"/>
    <p:sldId id="314" r:id="rId7"/>
    <p:sldId id="315" r:id="rId8"/>
    <p:sldId id="319" r:id="rId9"/>
    <p:sldId id="320" r:id="rId10"/>
    <p:sldId id="321" r:id="rId11"/>
    <p:sldId id="324" r:id="rId12"/>
    <p:sldId id="316" r:id="rId13"/>
    <p:sldId id="317" r:id="rId14"/>
    <p:sldId id="318" r:id="rId15"/>
    <p:sldId id="323" r:id="rId16"/>
    <p:sldId id="304" r:id="rId1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1" autoAdjust="0"/>
    <p:restoredTop sz="73837" autoAdjust="0"/>
  </p:normalViewPr>
  <p:slideViewPr>
    <p:cSldViewPr>
      <p:cViewPr varScale="1">
        <p:scale>
          <a:sx n="84" d="100"/>
          <a:sy n="84" d="100"/>
        </p:scale>
        <p:origin x="2418" y="96"/>
      </p:cViewPr>
      <p:guideLst>
        <p:guide orient="horz" pos="2160"/>
        <p:guide pos="2880"/>
      </p:guideLst>
    </p:cSldViewPr>
  </p:slideViewPr>
  <p:outlineViewPr>
    <p:cViewPr>
      <p:scale>
        <a:sx n="33" d="100"/>
        <a:sy n="33" d="100"/>
      </p:scale>
      <p:origin x="0" y="1722"/>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64820"/>
          </a:xfrm>
          <a:prstGeom prst="rect">
            <a:avLst/>
          </a:prstGeom>
        </p:spPr>
        <p:txBody>
          <a:bodyPr vert="horz" lIns="91137" tIns="45569" rIns="91137" bIns="45569" rtlCol="0"/>
          <a:lstStyle>
            <a:lvl1pPr algn="l">
              <a:defRPr sz="1200"/>
            </a:lvl1pPr>
          </a:lstStyle>
          <a:p>
            <a:endParaRPr lang="en-US"/>
          </a:p>
        </p:txBody>
      </p:sp>
      <p:sp>
        <p:nvSpPr>
          <p:cNvPr id="3" name="Date Placeholder 2"/>
          <p:cNvSpPr>
            <a:spLocks noGrp="1"/>
          </p:cNvSpPr>
          <p:nvPr>
            <p:ph type="dt" sz="quarter" idx="1"/>
          </p:nvPr>
        </p:nvSpPr>
        <p:spPr>
          <a:xfrm>
            <a:off x="3884615" y="2"/>
            <a:ext cx="2971800" cy="464820"/>
          </a:xfrm>
          <a:prstGeom prst="rect">
            <a:avLst/>
          </a:prstGeom>
        </p:spPr>
        <p:txBody>
          <a:bodyPr vert="horz" lIns="91137" tIns="45569" rIns="91137" bIns="45569" rtlCol="0"/>
          <a:lstStyle>
            <a:lvl1pPr algn="r">
              <a:defRPr sz="1200"/>
            </a:lvl1pPr>
          </a:lstStyle>
          <a:p>
            <a:endParaRPr lang="en-US"/>
          </a:p>
        </p:txBody>
      </p:sp>
      <p:sp>
        <p:nvSpPr>
          <p:cNvPr id="4" name="Footer Placeholder 3"/>
          <p:cNvSpPr>
            <a:spLocks noGrp="1"/>
          </p:cNvSpPr>
          <p:nvPr>
            <p:ph type="ftr" sz="quarter" idx="2"/>
          </p:nvPr>
        </p:nvSpPr>
        <p:spPr>
          <a:xfrm>
            <a:off x="0" y="8829968"/>
            <a:ext cx="2971800" cy="464820"/>
          </a:xfrm>
          <a:prstGeom prst="rect">
            <a:avLst/>
          </a:prstGeom>
        </p:spPr>
        <p:txBody>
          <a:bodyPr vert="horz" lIns="91137" tIns="45569" rIns="91137" bIns="45569" rtlCol="0" anchor="b"/>
          <a:lstStyle>
            <a:lvl1pPr algn="l">
              <a:defRPr sz="1200"/>
            </a:lvl1pPr>
          </a:lstStyle>
          <a:p>
            <a:endParaRPr lang="en-US"/>
          </a:p>
        </p:txBody>
      </p:sp>
      <p:sp>
        <p:nvSpPr>
          <p:cNvPr id="5" name="Slide Number Placeholder 4"/>
          <p:cNvSpPr>
            <a:spLocks noGrp="1"/>
          </p:cNvSpPr>
          <p:nvPr>
            <p:ph type="sldNum" sz="quarter" idx="3"/>
          </p:nvPr>
        </p:nvSpPr>
        <p:spPr>
          <a:xfrm>
            <a:off x="3884615" y="8829968"/>
            <a:ext cx="2971800" cy="464820"/>
          </a:xfrm>
          <a:prstGeom prst="rect">
            <a:avLst/>
          </a:prstGeom>
        </p:spPr>
        <p:txBody>
          <a:bodyPr vert="horz" lIns="91137" tIns="45569" rIns="91137" bIns="45569" rtlCol="0" anchor="b"/>
          <a:lstStyle>
            <a:lvl1pPr algn="r">
              <a:defRPr sz="1200"/>
            </a:lvl1pPr>
          </a:lstStyle>
          <a:p>
            <a:fld id="{BBAA5F70-54E6-4D96-9F54-A1EC0CFC91F1}" type="slidenum">
              <a:rPr lang="en-US" smtClean="0"/>
              <a:pPr/>
              <a:t>‹#›</a:t>
            </a:fld>
            <a:endParaRPr lang="en-US"/>
          </a:p>
        </p:txBody>
      </p:sp>
    </p:spTree>
    <p:extLst>
      <p:ext uri="{BB962C8B-B14F-4D97-AF65-F5344CB8AC3E}">
        <p14:creationId xmlns:p14="http://schemas.microsoft.com/office/powerpoint/2010/main" val="56070734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64820"/>
          </a:xfrm>
          <a:prstGeom prst="rect">
            <a:avLst/>
          </a:prstGeom>
        </p:spPr>
        <p:txBody>
          <a:bodyPr vert="horz" lIns="91137" tIns="45569" rIns="91137" bIns="45569" rtlCol="0"/>
          <a:lstStyle>
            <a:lvl1pPr algn="l">
              <a:defRPr sz="1200"/>
            </a:lvl1pPr>
          </a:lstStyle>
          <a:p>
            <a:endParaRPr lang="en-US"/>
          </a:p>
        </p:txBody>
      </p:sp>
      <p:sp>
        <p:nvSpPr>
          <p:cNvPr id="3" name="Date Placeholder 2"/>
          <p:cNvSpPr>
            <a:spLocks noGrp="1"/>
          </p:cNvSpPr>
          <p:nvPr>
            <p:ph type="dt" idx="1"/>
          </p:nvPr>
        </p:nvSpPr>
        <p:spPr>
          <a:xfrm>
            <a:off x="3884615" y="2"/>
            <a:ext cx="2971800" cy="464820"/>
          </a:xfrm>
          <a:prstGeom prst="rect">
            <a:avLst/>
          </a:prstGeom>
        </p:spPr>
        <p:txBody>
          <a:bodyPr vert="horz" lIns="91137" tIns="45569" rIns="91137" bIns="45569" rtlCol="0"/>
          <a:lstStyle>
            <a:lvl1pPr algn="r">
              <a:defRPr sz="1200"/>
            </a:lvl1pPr>
          </a:lstStyle>
          <a:p>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137" tIns="45569" rIns="91137" bIns="45569"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1137" tIns="45569" rIns="91137" bIns="4556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71800" cy="464820"/>
          </a:xfrm>
          <a:prstGeom prst="rect">
            <a:avLst/>
          </a:prstGeom>
        </p:spPr>
        <p:txBody>
          <a:bodyPr vert="horz" lIns="91137" tIns="45569" rIns="91137" bIns="45569" rtlCol="0" anchor="b"/>
          <a:lstStyle>
            <a:lvl1pPr algn="l">
              <a:defRPr sz="1200"/>
            </a:lvl1pPr>
          </a:lstStyle>
          <a:p>
            <a:endParaRPr lang="en-US"/>
          </a:p>
        </p:txBody>
      </p:sp>
      <p:sp>
        <p:nvSpPr>
          <p:cNvPr id="7" name="Slide Number Placeholder 6"/>
          <p:cNvSpPr>
            <a:spLocks noGrp="1"/>
          </p:cNvSpPr>
          <p:nvPr>
            <p:ph type="sldNum" sz="quarter" idx="5"/>
          </p:nvPr>
        </p:nvSpPr>
        <p:spPr>
          <a:xfrm>
            <a:off x="3884615" y="8829968"/>
            <a:ext cx="2971800" cy="464820"/>
          </a:xfrm>
          <a:prstGeom prst="rect">
            <a:avLst/>
          </a:prstGeom>
        </p:spPr>
        <p:txBody>
          <a:bodyPr vert="horz" lIns="91137" tIns="45569" rIns="91137" bIns="45569" rtlCol="0" anchor="b"/>
          <a:lstStyle>
            <a:lvl1pPr algn="r">
              <a:defRPr sz="1200"/>
            </a:lvl1pPr>
          </a:lstStyle>
          <a:p>
            <a:fld id="{71F2A0CC-AD82-4D08-8616-58380752BEA2}" type="slidenum">
              <a:rPr lang="en-US" smtClean="0"/>
              <a:pPr/>
              <a:t>‹#›</a:t>
            </a:fld>
            <a:endParaRPr lang="en-US"/>
          </a:p>
        </p:txBody>
      </p:sp>
    </p:spTree>
    <p:extLst>
      <p:ext uri="{BB962C8B-B14F-4D97-AF65-F5344CB8AC3E}">
        <p14:creationId xmlns:p14="http://schemas.microsoft.com/office/powerpoint/2010/main" val="79195579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D3E53F-E625-DB4C-9FC1-14C64ED10C1E}" type="slidenum">
              <a:rPr lang="en-US" smtClean="0"/>
              <a:pPr/>
              <a:t>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399683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Existing PERT coordinators who have been previously or newly trained MAY train</a:t>
            </a:r>
            <a:r>
              <a:rPr lang="en-US" baseline="0" dirty="0"/>
              <a:t> others at the school.  If you are not comfortable, I can come out to train.</a:t>
            </a:r>
          </a:p>
          <a:p>
            <a:r>
              <a:rPr lang="en-US" baseline="0" dirty="0"/>
              <a:t>Please sign your PERT agreement and leave it in the PERT Agreement folder on the sign in table. </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71F2A0CC-AD82-4D08-8616-58380752BEA2}" type="slidenum">
              <a:rPr lang="en-US" smtClean="0"/>
              <a:pPr/>
              <a:t>5</a:t>
            </a:fld>
            <a:endParaRPr lang="en-US"/>
          </a:p>
        </p:txBody>
      </p:sp>
    </p:spTree>
    <p:extLst>
      <p:ext uri="{BB962C8B-B14F-4D97-AF65-F5344CB8AC3E}">
        <p14:creationId xmlns:p14="http://schemas.microsoft.com/office/powerpoint/2010/main" val="202032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an invalidation, you</a:t>
            </a:r>
            <a:r>
              <a:rPr lang="en-US" baseline="0" dirty="0"/>
              <a:t> must email the details (student name, ID, date of test, what happened) as we have to complete a written invalidation sheet and send to McCann Associates/.</a:t>
            </a:r>
            <a:endParaRPr lang="en-US" dirty="0"/>
          </a:p>
        </p:txBody>
      </p:sp>
      <p:sp>
        <p:nvSpPr>
          <p:cNvPr id="4" name="Slide Number Placeholder 3"/>
          <p:cNvSpPr>
            <a:spLocks noGrp="1"/>
          </p:cNvSpPr>
          <p:nvPr>
            <p:ph type="sldNum" sz="quarter" idx="10"/>
          </p:nvPr>
        </p:nvSpPr>
        <p:spPr/>
        <p:txBody>
          <a:bodyPr/>
          <a:lstStyle/>
          <a:p>
            <a:fld id="{71F2A0CC-AD82-4D08-8616-58380752BEA2}" type="slidenum">
              <a:rPr lang="en-US" smtClean="0"/>
              <a:pPr/>
              <a:t>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846880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a:t>
            </a:r>
            <a:r>
              <a:rPr lang="en-US" baseline="0" dirty="0"/>
              <a:t> ensure that you are entering correct student information – there can be multiple same named students.  Last year, we had a student who passed the PERT, but the school had uploaded the incorrect student (7+ </a:t>
            </a:r>
            <a:r>
              <a:rPr lang="en-US" baseline="0" dirty="0" err="1"/>
              <a:t>yr</a:t>
            </a:r>
            <a:r>
              <a:rPr lang="en-US" baseline="0" dirty="0"/>
              <a:t> ago grad) with same name.  Don’t forget that we do not delete students from your college success accounts.  </a:t>
            </a:r>
            <a:endParaRPr lang="en-US" dirty="0"/>
          </a:p>
        </p:txBody>
      </p:sp>
      <p:sp>
        <p:nvSpPr>
          <p:cNvPr id="4" name="Slide Number Placeholder 3"/>
          <p:cNvSpPr>
            <a:spLocks noGrp="1"/>
          </p:cNvSpPr>
          <p:nvPr>
            <p:ph type="sldNum" sz="quarter" idx="10"/>
          </p:nvPr>
        </p:nvSpPr>
        <p:spPr/>
        <p:txBody>
          <a:bodyPr/>
          <a:lstStyle/>
          <a:p>
            <a:fld id="{71F2A0CC-AD82-4D08-8616-58380752BEA2}" type="slidenum">
              <a:rPr lang="en-US" smtClean="0"/>
              <a:pPr/>
              <a:t>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270274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Bookman Old Style" panose="02050604050505020204" pitchFamily="18" charset="0"/>
              </a:rPr>
              <a:t>Heather will send out codes every month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latin typeface="Bookman Old Style" panose="020506040505050202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Bookman Old Style" panose="02050604050505020204" pitchFamily="18" charset="0"/>
              </a:rPr>
              <a:t>Print tickets and have them ready for testing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Bookman Old Style" panose="02050604050505020204" pitchFamily="18" charset="0"/>
              </a:rPr>
              <a:t>TA’s collect tickets immediately after students log in – All pages</a:t>
            </a:r>
            <a:r>
              <a:rPr lang="en-US" sz="2400" baseline="0" dirty="0">
                <a:latin typeface="Bookman Old Style" panose="02050604050505020204" pitchFamily="18" charset="0"/>
              </a:rPr>
              <a:t> are found on Evaluation services webpage under PERT</a:t>
            </a:r>
            <a:endParaRPr lang="en-US" sz="2400" dirty="0">
              <a:latin typeface="Bookman Old Style" panose="02050604050505020204" pitchFamily="18" charset="0"/>
            </a:endParaRPr>
          </a:p>
          <a:p>
            <a:endParaRPr lang="en-US" dirty="0"/>
          </a:p>
        </p:txBody>
      </p:sp>
      <p:sp>
        <p:nvSpPr>
          <p:cNvPr id="4" name="Slide Number Placeholder 3"/>
          <p:cNvSpPr>
            <a:spLocks noGrp="1"/>
          </p:cNvSpPr>
          <p:nvPr>
            <p:ph type="sldNum" sz="quarter" idx="10"/>
          </p:nvPr>
        </p:nvSpPr>
        <p:spPr/>
        <p:txBody>
          <a:bodyPr/>
          <a:lstStyle/>
          <a:p>
            <a:fld id="{71F2A0CC-AD82-4D08-8616-58380752BEA2}" type="slidenum">
              <a:rPr lang="en-US" smtClean="0"/>
              <a:pPr/>
              <a:t>12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568880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F2A0CC-AD82-4D08-8616-58380752BEA2}" type="slidenum">
              <a:rPr lang="en-US" smtClean="0"/>
              <a:pPr/>
              <a:t>13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612526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F2A0CC-AD82-4D08-8616-58380752BEA2}" type="slidenum">
              <a:rPr lang="en-US" smtClean="0"/>
              <a:pPr/>
              <a:t>14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060952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6" name="Slide Number Placeholder 5"/>
          <p:cNvSpPr>
            <a:spLocks noGrp="1"/>
          </p:cNvSpPr>
          <p:nvPr>
            <p:ph type="sldNum" sz="quarter" idx="12"/>
          </p:nvPr>
        </p:nvSpPr>
        <p:spPr>
          <a:xfrm>
            <a:off x="4362450" y="6324600"/>
            <a:ext cx="419100" cy="365125"/>
          </a:xfrm>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4210039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PERT Training 2019</a:t>
            </a:r>
          </a:p>
        </p:txBody>
      </p:sp>
      <p:sp>
        <p:nvSpPr>
          <p:cNvPr id="6" name="Slide Number Placeholder 5"/>
          <p:cNvSpPr>
            <a:spLocks noGrp="1"/>
          </p:cNvSpPr>
          <p:nvPr>
            <p:ph type="sldNum" sz="quarter" idx="12"/>
          </p:nvPr>
        </p:nvSpPr>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263324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PERT Training 2019</a:t>
            </a:r>
          </a:p>
        </p:txBody>
      </p:sp>
      <p:sp>
        <p:nvSpPr>
          <p:cNvPr id="6" name="Slide Number Placeholder 5"/>
          <p:cNvSpPr>
            <a:spLocks noGrp="1"/>
          </p:cNvSpPr>
          <p:nvPr>
            <p:ph type="sldNum" sz="quarter" idx="12"/>
          </p:nvPr>
        </p:nvSpPr>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1693238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381500" y="6342791"/>
            <a:ext cx="381000" cy="365125"/>
          </a:xfrm>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4193140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PERT Training 2019</a:t>
            </a:r>
          </a:p>
        </p:txBody>
      </p:sp>
      <p:sp>
        <p:nvSpPr>
          <p:cNvPr id="6" name="Slide Number Placeholder 5"/>
          <p:cNvSpPr>
            <a:spLocks noGrp="1"/>
          </p:cNvSpPr>
          <p:nvPr>
            <p:ph type="sldNum" sz="quarter" idx="12"/>
          </p:nvPr>
        </p:nvSpPr>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4116241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PERT Training 2019</a:t>
            </a:r>
          </a:p>
        </p:txBody>
      </p:sp>
      <p:sp>
        <p:nvSpPr>
          <p:cNvPr id="7" name="Slide Number Placeholder 6"/>
          <p:cNvSpPr>
            <a:spLocks noGrp="1"/>
          </p:cNvSpPr>
          <p:nvPr>
            <p:ph type="sldNum" sz="quarter" idx="12"/>
          </p:nvPr>
        </p:nvSpPr>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38277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PERT Training 2019</a:t>
            </a:r>
          </a:p>
        </p:txBody>
      </p:sp>
      <p:sp>
        <p:nvSpPr>
          <p:cNvPr id="9" name="Slide Number Placeholder 8"/>
          <p:cNvSpPr>
            <a:spLocks noGrp="1"/>
          </p:cNvSpPr>
          <p:nvPr>
            <p:ph type="sldNum" sz="quarter" idx="12"/>
          </p:nvPr>
        </p:nvSpPr>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3736226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PERT Training 2019</a:t>
            </a:r>
          </a:p>
        </p:txBody>
      </p:sp>
      <p:sp>
        <p:nvSpPr>
          <p:cNvPr id="5" name="Slide Number Placeholder 4"/>
          <p:cNvSpPr>
            <a:spLocks noGrp="1"/>
          </p:cNvSpPr>
          <p:nvPr>
            <p:ph type="sldNum" sz="quarter" idx="12"/>
          </p:nvPr>
        </p:nvSpPr>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1318956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PERT Training 2019</a:t>
            </a:r>
          </a:p>
        </p:txBody>
      </p:sp>
      <p:sp>
        <p:nvSpPr>
          <p:cNvPr id="4" name="Slide Number Placeholder 3"/>
          <p:cNvSpPr>
            <a:spLocks noGrp="1"/>
          </p:cNvSpPr>
          <p:nvPr>
            <p:ph type="sldNum" sz="quarter" idx="12"/>
          </p:nvPr>
        </p:nvSpPr>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2258472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PERT Training 2019</a:t>
            </a:r>
          </a:p>
        </p:txBody>
      </p:sp>
      <p:sp>
        <p:nvSpPr>
          <p:cNvPr id="7" name="Slide Number Placeholder 6"/>
          <p:cNvSpPr>
            <a:spLocks noGrp="1"/>
          </p:cNvSpPr>
          <p:nvPr>
            <p:ph type="sldNum" sz="quarter" idx="12"/>
          </p:nvPr>
        </p:nvSpPr>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352069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PERT Training 2019</a:t>
            </a:r>
          </a:p>
        </p:txBody>
      </p:sp>
      <p:sp>
        <p:nvSpPr>
          <p:cNvPr id="7" name="Slide Number Placeholder 6"/>
          <p:cNvSpPr>
            <a:spLocks noGrp="1"/>
          </p:cNvSpPr>
          <p:nvPr>
            <p:ph type="sldNum" sz="quarter" idx="12"/>
          </p:nvPr>
        </p:nvSpPr>
        <p:spPr/>
        <p:txBody>
          <a:bodyPr/>
          <a:lstStyle/>
          <a:p>
            <a:fld id="{F3638FD0-A490-4632-BA95-6B6B550911C3}" type="slidenum">
              <a:rPr lang="en-US" smtClean="0"/>
              <a:pPr/>
              <a:t>‹#›</a:t>
            </a:fld>
            <a:endParaRPr lang="en-US"/>
          </a:p>
        </p:txBody>
      </p:sp>
    </p:spTree>
    <p:extLst>
      <p:ext uri="{BB962C8B-B14F-4D97-AF65-F5344CB8AC3E}">
        <p14:creationId xmlns:p14="http://schemas.microsoft.com/office/powerpoint/2010/main" val="357434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PERT Training 2019</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638FD0-A490-4632-BA95-6B6B550911C3}" type="slidenum">
              <a:rPr lang="en-US" smtClean="0"/>
              <a:pPr/>
              <a:t>‹#›</a:t>
            </a:fld>
            <a:endParaRPr lang="en-US"/>
          </a:p>
        </p:txBody>
      </p:sp>
    </p:spTree>
    <p:extLst>
      <p:ext uri="{BB962C8B-B14F-4D97-AF65-F5344CB8AC3E}">
        <p14:creationId xmlns:p14="http://schemas.microsoft.com/office/powerpoint/2010/main" val="66767828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flrules.org/gateway/ruleno.asp?id=6A-10.031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671087"/>
            <a:ext cx="7696200" cy="5424913"/>
          </a:xfrm>
        </p:spPr>
        <p:txBody>
          <a:bodyPr anchor="ctr">
            <a:normAutofit fontScale="90000"/>
          </a:bodyPr>
          <a:lstStyle/>
          <a:p>
            <a:br>
              <a:rPr lang="en-US" sz="4000" dirty="0"/>
            </a:br>
            <a:br>
              <a:rPr lang="en-US" sz="4000" dirty="0"/>
            </a:br>
            <a:br>
              <a:rPr lang="en-US" sz="4000" dirty="0"/>
            </a:br>
            <a:r>
              <a:rPr lang="en-US" sz="8900" b="1" dirty="0">
                <a:latin typeface="Bookman Old Style" panose="02050604050505020204" pitchFamily="18" charset="0"/>
              </a:rPr>
              <a:t>PERT</a:t>
            </a:r>
            <a:r>
              <a:rPr lang="en-US" sz="10700" dirty="0"/>
              <a:t> </a:t>
            </a:r>
            <a:br>
              <a:rPr lang="en-US" sz="3200" dirty="0"/>
            </a:br>
            <a:br>
              <a:rPr lang="en-US" sz="3200" dirty="0"/>
            </a:br>
            <a:br>
              <a:rPr lang="en-US" sz="3200" dirty="0">
                <a:effectLst/>
              </a:rPr>
            </a:br>
            <a:r>
              <a:rPr lang="en-US" sz="5300" dirty="0">
                <a:effectLst/>
                <a:latin typeface="Bookman Old Style" panose="02050604050505020204" pitchFamily="18" charset="0"/>
              </a:rPr>
              <a:t>Postsecondary Education Readiness </a:t>
            </a:r>
            <a:br>
              <a:rPr lang="en-US" sz="5300" dirty="0">
                <a:effectLst/>
                <a:latin typeface="Bookman Old Style" panose="02050604050505020204" pitchFamily="18" charset="0"/>
              </a:rPr>
            </a:br>
            <a:r>
              <a:rPr lang="en-US" sz="5300" dirty="0">
                <a:effectLst/>
                <a:latin typeface="Bookman Old Style" panose="02050604050505020204" pitchFamily="18" charset="0"/>
              </a:rPr>
              <a:t>Test</a:t>
            </a:r>
            <a:br>
              <a:rPr lang="en-US" sz="3200" dirty="0">
                <a:effectLst/>
                <a:latin typeface="Bookman Old Style" panose="02050604050505020204" pitchFamily="18" charset="0"/>
              </a:rPr>
            </a:br>
            <a:br>
              <a:rPr lang="en-US" sz="3200" dirty="0">
                <a:effectLst/>
                <a:latin typeface="Bookman Old Style" panose="02050604050505020204" pitchFamily="18" charset="0"/>
              </a:rPr>
            </a:br>
            <a:r>
              <a:rPr lang="en-US" sz="3200" dirty="0">
                <a:effectLst/>
                <a:latin typeface="Bookman Old Style" panose="02050604050505020204" pitchFamily="18" charset="0"/>
              </a:rPr>
              <a:t> </a:t>
            </a:r>
            <a:br>
              <a:rPr lang="en-US" sz="3200" dirty="0">
                <a:effectLst/>
                <a:latin typeface="Bookman Old Style" panose="02050604050505020204" pitchFamily="18" charset="0"/>
              </a:rPr>
            </a:br>
            <a:br>
              <a:rPr lang="en-US" sz="3200" dirty="0"/>
            </a:br>
            <a:br>
              <a:rPr lang="en-US" sz="2400" dirty="0"/>
            </a:br>
            <a:r>
              <a:rPr lang="en-US" sz="2400" dirty="0"/>
              <a:t> </a:t>
            </a:r>
          </a:p>
        </p:txBody>
      </p:sp>
      <p:sp>
        <p:nvSpPr>
          <p:cNvPr id="3" name="Subtitle 2"/>
          <p:cNvSpPr>
            <a:spLocks noGrp="1"/>
          </p:cNvSpPr>
          <p:nvPr>
            <p:ph type="subTitle" idx="1"/>
          </p:nvPr>
        </p:nvSpPr>
        <p:spPr>
          <a:xfrm>
            <a:off x="206498" y="5420324"/>
            <a:ext cx="6536658" cy="1310724"/>
          </a:xfrm>
        </p:spPr>
        <p:txBody>
          <a:bodyPr>
            <a:normAutofit/>
          </a:bodyPr>
          <a:lstStyle/>
          <a:p>
            <a:pPr algn="l"/>
            <a:endParaRPr lang="en-US" sz="1600" dirty="0">
              <a:solidFill>
                <a:schemeClr val="tx1">
                  <a:lumMod val="95000"/>
                </a:schemeClr>
              </a:solidFill>
            </a:endParaRPr>
          </a:p>
          <a:p>
            <a:pPr algn="l"/>
            <a:endParaRPr lang="en-US" sz="1600" dirty="0">
              <a:solidFill>
                <a:schemeClr val="tx1">
                  <a:lumMod val="95000"/>
                </a:schemeClr>
              </a:solidFill>
            </a:endParaRPr>
          </a:p>
        </p:txBody>
      </p:sp>
    </p:spTree>
    <p:extLst>
      <p:ext uri="{BB962C8B-B14F-4D97-AF65-F5344CB8AC3E}">
        <p14:creationId xmlns:p14="http://schemas.microsoft.com/office/powerpoint/2010/main" val="3984668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8650" y="68262"/>
            <a:ext cx="7428246" cy="4351338"/>
          </a:xfrm>
        </p:spPr>
      </p:pic>
      <p:sp>
        <p:nvSpPr>
          <p:cNvPr id="4" name="Slide Number Placeholder 3"/>
          <p:cNvSpPr>
            <a:spLocks noGrp="1"/>
          </p:cNvSpPr>
          <p:nvPr>
            <p:ph type="sldNum" sz="quarter" idx="12"/>
          </p:nvPr>
        </p:nvSpPr>
        <p:spPr/>
        <p:txBody>
          <a:bodyPr/>
          <a:lstStyle/>
          <a:p>
            <a:fld id="{F3638FD0-A490-4632-BA95-6B6B550911C3}" type="slidenum">
              <a:rPr lang="en-US" smtClean="0"/>
              <a:pPr/>
              <a:t>10</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7" y="5486400"/>
            <a:ext cx="9144000" cy="661374"/>
          </a:xfrm>
          <a:prstGeom prst="rect">
            <a:avLst/>
          </a:prstGeom>
        </p:spPr>
      </p:pic>
      <p:cxnSp>
        <p:nvCxnSpPr>
          <p:cNvPr id="7" name="Straight Arrow Connector 6">
            <a:extLst>
              <a:ext uri="{FF2B5EF4-FFF2-40B4-BE49-F238E27FC236}">
                <a16:creationId xmlns:a16="http://schemas.microsoft.com/office/drawing/2014/main" id="{25913601-A656-4BA7-A569-FD4C420C24A5}"/>
              </a:ext>
            </a:extLst>
          </p:cNvPr>
          <p:cNvCxnSpPr>
            <a:cxnSpLocks/>
          </p:cNvCxnSpPr>
          <p:nvPr/>
        </p:nvCxnSpPr>
        <p:spPr>
          <a:xfrm flipH="1">
            <a:off x="6913896" y="5943600"/>
            <a:ext cx="11430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2710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ADB90-7608-4DEB-A620-3701572874DF}"/>
              </a:ext>
            </a:extLst>
          </p:cNvPr>
          <p:cNvSpPr>
            <a:spLocks noGrp="1"/>
          </p:cNvSpPr>
          <p:nvPr>
            <p:ph type="title"/>
          </p:nvPr>
        </p:nvSpPr>
        <p:spPr/>
        <p:txBody>
          <a:bodyPr/>
          <a:lstStyle/>
          <a:p>
            <a:r>
              <a:rPr lang="en-US" b="1" dirty="0">
                <a:latin typeface="Bookman Old Style" panose="02050604050505020204" pitchFamily="18" charset="0"/>
              </a:rPr>
              <a:t>Test Day</a:t>
            </a:r>
          </a:p>
        </p:txBody>
      </p:sp>
      <p:sp>
        <p:nvSpPr>
          <p:cNvPr id="3" name="Content Placeholder 2">
            <a:extLst>
              <a:ext uri="{FF2B5EF4-FFF2-40B4-BE49-F238E27FC236}">
                <a16:creationId xmlns:a16="http://schemas.microsoft.com/office/drawing/2014/main" id="{A874B9D9-A451-4502-99C1-D28A677BFC79}"/>
              </a:ext>
            </a:extLst>
          </p:cNvPr>
          <p:cNvSpPr>
            <a:spLocks noGrp="1"/>
          </p:cNvSpPr>
          <p:nvPr>
            <p:ph idx="1"/>
          </p:nvPr>
        </p:nvSpPr>
        <p:spPr/>
        <p:txBody>
          <a:bodyPr/>
          <a:lstStyle/>
          <a:p>
            <a:r>
              <a:rPr lang="en-US" sz="2400" dirty="0">
                <a:latin typeface="Bookman Old Style" panose="02050604050505020204" pitchFamily="18" charset="0"/>
              </a:rPr>
              <a:t>Have students sign in upon entry</a:t>
            </a:r>
          </a:p>
          <a:p>
            <a:r>
              <a:rPr lang="en-US" sz="2400" dirty="0">
                <a:latin typeface="Bookman Old Style" panose="02050604050505020204" pitchFamily="18" charset="0"/>
              </a:rPr>
              <a:t>Ensure you make a seating chart – District required</a:t>
            </a:r>
          </a:p>
          <a:p>
            <a:r>
              <a:rPr lang="en-US" sz="2400" dirty="0">
                <a:latin typeface="Bookman Old Style" panose="02050604050505020204" pitchFamily="18" charset="0"/>
              </a:rPr>
              <a:t>Take up electronic devices</a:t>
            </a:r>
          </a:p>
          <a:p>
            <a:r>
              <a:rPr lang="en-US" sz="2400" dirty="0">
                <a:latin typeface="Bookman Old Style" panose="02050604050505020204" pitchFamily="18" charset="0"/>
              </a:rPr>
              <a:t>Make sure students have logged in with the </a:t>
            </a:r>
            <a:r>
              <a:rPr lang="en-US" sz="2400" dirty="0" err="1">
                <a:latin typeface="Bookman Old Style" panose="02050604050505020204" pitchFamily="18" charset="0"/>
              </a:rPr>
              <a:t>CBTxxxx</a:t>
            </a:r>
            <a:r>
              <a:rPr lang="en-US" sz="2400" dirty="0">
                <a:latin typeface="Bookman Old Style" panose="02050604050505020204" pitchFamily="18" charset="0"/>
              </a:rPr>
              <a:t> account, not their own (there will be a blue “V” in their Chromebook tray)</a:t>
            </a:r>
          </a:p>
          <a:p>
            <a:r>
              <a:rPr lang="en-US" sz="2400" dirty="0">
                <a:latin typeface="Bookman Old Style" panose="02050604050505020204" pitchFamily="18" charset="0"/>
              </a:rPr>
              <a:t>Read the script</a:t>
            </a:r>
          </a:p>
          <a:p>
            <a:r>
              <a:rPr lang="en-US" sz="2400" dirty="0">
                <a:latin typeface="Bookman Old Style" panose="02050604050505020204" pitchFamily="18" charset="0"/>
              </a:rPr>
              <a:t>Take up log in tickets once students are logged in</a:t>
            </a:r>
          </a:p>
          <a:p>
            <a:r>
              <a:rPr lang="en-US" sz="2400" dirty="0">
                <a:latin typeface="Bookman Old Style" panose="02050604050505020204" pitchFamily="18" charset="0"/>
              </a:rPr>
              <a:t>Make sure you are using correct month’s access codes </a:t>
            </a:r>
          </a:p>
          <a:p>
            <a:endParaRPr lang="en-US" dirty="0"/>
          </a:p>
        </p:txBody>
      </p:sp>
      <p:sp>
        <p:nvSpPr>
          <p:cNvPr id="4" name="Slide Number Placeholder 3">
            <a:extLst>
              <a:ext uri="{FF2B5EF4-FFF2-40B4-BE49-F238E27FC236}">
                <a16:creationId xmlns:a16="http://schemas.microsoft.com/office/drawing/2014/main" id="{B2FE2F8D-FCF1-4CE8-9B30-B5DA81DC3917}"/>
              </a:ext>
            </a:extLst>
          </p:cNvPr>
          <p:cNvSpPr>
            <a:spLocks noGrp="1"/>
          </p:cNvSpPr>
          <p:nvPr>
            <p:ph type="sldNum" sz="quarter" idx="12"/>
          </p:nvPr>
        </p:nvSpPr>
        <p:spPr/>
        <p:txBody>
          <a:bodyPr/>
          <a:lstStyle/>
          <a:p>
            <a:fld id="{F3638FD0-A490-4632-BA95-6B6B550911C3}" type="slidenum">
              <a:rPr lang="en-US" smtClean="0"/>
              <a:pPr/>
              <a:t>11</a:t>
            </a:fld>
            <a:endParaRPr lang="en-US"/>
          </a:p>
        </p:txBody>
      </p:sp>
    </p:spTree>
    <p:extLst>
      <p:ext uri="{BB962C8B-B14F-4D97-AF65-F5344CB8AC3E}">
        <p14:creationId xmlns:p14="http://schemas.microsoft.com/office/powerpoint/2010/main" val="1126138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854074"/>
          </a:xfrm>
        </p:spPr>
        <p:txBody>
          <a:bodyPr>
            <a:normAutofit/>
          </a:bodyPr>
          <a:lstStyle/>
          <a:p>
            <a:pPr algn="ctr"/>
            <a:r>
              <a:rPr lang="en-US" sz="3200" b="1" dirty="0">
                <a:latin typeface="Bookman Old Style" panose="02050604050505020204" pitchFamily="18" charset="0"/>
              </a:rPr>
              <a:t>During Testing – Required Materials</a:t>
            </a:r>
          </a:p>
        </p:txBody>
      </p:sp>
      <p:sp>
        <p:nvSpPr>
          <p:cNvPr id="3" name="Content Placeholder 2"/>
          <p:cNvSpPr>
            <a:spLocks noGrp="1"/>
          </p:cNvSpPr>
          <p:nvPr>
            <p:ph idx="1"/>
          </p:nvPr>
        </p:nvSpPr>
        <p:spPr>
          <a:xfrm>
            <a:off x="228600" y="1295400"/>
            <a:ext cx="8763000" cy="5029200"/>
          </a:xfrm>
        </p:spPr>
        <p:txBody>
          <a:bodyPr>
            <a:noAutofit/>
          </a:bodyPr>
          <a:lstStyle/>
          <a:p>
            <a:r>
              <a:rPr lang="en-US" sz="2800" dirty="0">
                <a:latin typeface="Bookman Old Style" panose="02050604050505020204" pitchFamily="18" charset="0"/>
              </a:rPr>
              <a:t>Access Codes</a:t>
            </a:r>
          </a:p>
          <a:p>
            <a:r>
              <a:rPr lang="en-US" sz="2800" dirty="0">
                <a:latin typeface="Bookman Old Style" panose="02050604050505020204" pitchFamily="18" charset="0"/>
              </a:rPr>
              <a:t>Script</a:t>
            </a:r>
          </a:p>
          <a:p>
            <a:r>
              <a:rPr lang="en-US" sz="2800" dirty="0">
                <a:latin typeface="Bookman Old Style" panose="02050604050505020204" pitchFamily="18" charset="0"/>
              </a:rPr>
              <a:t>Authorization Tickets</a:t>
            </a:r>
          </a:p>
          <a:p>
            <a:r>
              <a:rPr lang="en-US" sz="2800" dirty="0">
                <a:latin typeface="Bookman Old Style" panose="02050604050505020204" pitchFamily="18" charset="0"/>
              </a:rPr>
              <a:t>Student Sign-in Sheet </a:t>
            </a:r>
          </a:p>
          <a:p>
            <a:r>
              <a:rPr lang="en-US" sz="2800" dirty="0">
                <a:latin typeface="Bookman Old Style" panose="02050604050505020204" pitchFamily="18" charset="0"/>
              </a:rPr>
              <a:t>Seating chart </a:t>
            </a:r>
          </a:p>
          <a:p>
            <a:r>
              <a:rPr lang="en-US" sz="2800" dirty="0">
                <a:latin typeface="Bookman Old Style" panose="02050604050505020204" pitchFamily="18" charset="0"/>
              </a:rPr>
              <a:t>Security Log </a:t>
            </a:r>
          </a:p>
          <a:p>
            <a:r>
              <a:rPr lang="en-US" sz="2800" dirty="0">
                <a:latin typeface="Bookman Old Style" panose="02050604050505020204" pitchFamily="18" charset="0"/>
              </a:rPr>
              <a:t>Math Scratch Paper</a:t>
            </a:r>
          </a:p>
          <a:p>
            <a:pPr marL="0" indent="0">
              <a:buNone/>
            </a:pPr>
            <a:endParaRPr lang="en-US" sz="2800" b="1" dirty="0">
              <a:latin typeface="Bookman Old Style" panose="02050604050505020204" pitchFamily="18" charset="0"/>
            </a:endParaRPr>
          </a:p>
          <a:p>
            <a:r>
              <a:rPr lang="en-US" sz="2800" b="1" dirty="0">
                <a:latin typeface="Bookman Old Style" panose="02050604050505020204" pitchFamily="18" charset="0"/>
              </a:rPr>
              <a:t>No handheld calculators</a:t>
            </a:r>
          </a:p>
          <a:p>
            <a:r>
              <a:rPr lang="en-US" sz="2800" b="1" dirty="0">
                <a:latin typeface="Bookman Old Style" panose="02050604050505020204" pitchFamily="18" charset="0"/>
              </a:rPr>
              <a:t>* </a:t>
            </a:r>
            <a:r>
              <a:rPr lang="en-US" sz="2800" dirty="0">
                <a:latin typeface="Bookman Old Style" panose="02050604050505020204" pitchFamily="18" charset="0"/>
              </a:rPr>
              <a:t>All required items found on Evaluation Services webpage</a:t>
            </a:r>
          </a:p>
          <a:p>
            <a:pPr marL="342900" lvl="1" indent="0">
              <a:buNone/>
            </a:pPr>
            <a:endParaRPr lang="en-US" sz="2400" dirty="0">
              <a:latin typeface="Bookman Old Style" panose="02050604050505020204" pitchFamily="18" charset="0"/>
            </a:endParaRPr>
          </a:p>
        </p:txBody>
      </p:sp>
      <p:sp>
        <p:nvSpPr>
          <p:cNvPr id="5" name="Slide Number Placeholder 4"/>
          <p:cNvSpPr>
            <a:spLocks noGrp="1"/>
          </p:cNvSpPr>
          <p:nvPr>
            <p:ph type="sldNum" sz="quarter" idx="12"/>
          </p:nvPr>
        </p:nvSpPr>
        <p:spPr/>
        <p:txBody>
          <a:bodyPr/>
          <a:lstStyle/>
          <a:p>
            <a:fld id="{F3638FD0-A490-4632-BA95-6B6B550911C3}" type="slidenum">
              <a:rPr lang="en-US" smtClean="0"/>
              <a:pPr/>
              <a:t>12</a:t>
            </a:fld>
            <a:endParaRPr lang="en-US"/>
          </a:p>
        </p:txBody>
      </p:sp>
    </p:spTree>
    <p:extLst>
      <p:ext uri="{BB962C8B-B14F-4D97-AF65-F5344CB8AC3E}">
        <p14:creationId xmlns:p14="http://schemas.microsoft.com/office/powerpoint/2010/main" val="2392527132"/>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854074"/>
          </a:xfrm>
        </p:spPr>
        <p:txBody>
          <a:bodyPr>
            <a:normAutofit/>
          </a:bodyPr>
          <a:lstStyle/>
          <a:p>
            <a:pPr algn="ctr"/>
            <a:r>
              <a:rPr lang="en-US" sz="3200" b="1" dirty="0">
                <a:latin typeface="Bookman Old Style" panose="02050604050505020204" pitchFamily="18" charset="0"/>
              </a:rPr>
              <a:t>After Testing</a:t>
            </a:r>
          </a:p>
        </p:txBody>
      </p:sp>
      <p:sp>
        <p:nvSpPr>
          <p:cNvPr id="3" name="Content Placeholder 2"/>
          <p:cNvSpPr>
            <a:spLocks noGrp="1"/>
          </p:cNvSpPr>
          <p:nvPr>
            <p:ph idx="1"/>
          </p:nvPr>
        </p:nvSpPr>
        <p:spPr>
          <a:xfrm>
            <a:off x="152400" y="1295400"/>
            <a:ext cx="8763000" cy="4648200"/>
          </a:xfrm>
        </p:spPr>
        <p:txBody>
          <a:bodyPr>
            <a:noAutofit/>
          </a:bodyPr>
          <a:lstStyle/>
          <a:p>
            <a:pPr marL="0" indent="0">
              <a:buNone/>
            </a:pPr>
            <a:r>
              <a:rPr lang="en-US" sz="2800" b="1" dirty="0">
                <a:latin typeface="Bookman Old Style" panose="02050604050505020204" pitchFamily="18" charset="0"/>
              </a:rPr>
              <a:t>Exit out of secure browser (windows)</a:t>
            </a:r>
          </a:p>
          <a:p>
            <a:r>
              <a:rPr lang="en-US" sz="2400" dirty="0">
                <a:latin typeface="Bookman Old Style" panose="02050604050505020204" pitchFamily="18" charset="0"/>
              </a:rPr>
              <a:t>This is a secure password and MUST NOT BE ENTERED BY THE STUDENT</a:t>
            </a:r>
          </a:p>
          <a:p>
            <a:pPr lvl="1"/>
            <a:endParaRPr lang="en-US" sz="2500" b="1" dirty="0">
              <a:latin typeface="Bookman Old Style" panose="02050604050505020204" pitchFamily="18" charset="0"/>
            </a:endParaRPr>
          </a:p>
          <a:p>
            <a:pPr marL="0" indent="0">
              <a:buNone/>
            </a:pPr>
            <a:r>
              <a:rPr lang="en-US" sz="2800" b="1" dirty="0">
                <a:latin typeface="Bookman Old Style" panose="02050604050505020204" pitchFamily="18" charset="0"/>
              </a:rPr>
              <a:t>Students may only test once a month</a:t>
            </a:r>
          </a:p>
          <a:p>
            <a:r>
              <a:rPr lang="en-US" sz="2400" dirty="0">
                <a:latin typeface="Bookman Old Style" panose="02050604050505020204" pitchFamily="18" charset="0"/>
              </a:rPr>
              <a:t>Students may only take each subtest once in a 30 day period. Please coordinate with guidance departments to keep up with outside PERT Referral Forms (used for PSC Testing).</a:t>
            </a:r>
          </a:p>
        </p:txBody>
      </p:sp>
      <p:sp>
        <p:nvSpPr>
          <p:cNvPr id="5" name="Slide Number Placeholder 4"/>
          <p:cNvSpPr>
            <a:spLocks noGrp="1"/>
          </p:cNvSpPr>
          <p:nvPr>
            <p:ph type="sldNum" sz="quarter" idx="12"/>
          </p:nvPr>
        </p:nvSpPr>
        <p:spPr/>
        <p:txBody>
          <a:bodyPr/>
          <a:lstStyle/>
          <a:p>
            <a:fld id="{F3638FD0-A490-4632-BA95-6B6B550911C3}" type="slidenum">
              <a:rPr lang="en-US" smtClean="0"/>
              <a:pPr/>
              <a:t>13</a:t>
            </a:fld>
            <a:endParaRPr lang="en-US"/>
          </a:p>
        </p:txBody>
      </p:sp>
    </p:spTree>
    <p:extLst>
      <p:ext uri="{BB962C8B-B14F-4D97-AF65-F5344CB8AC3E}">
        <p14:creationId xmlns:p14="http://schemas.microsoft.com/office/powerpoint/2010/main" val="1418282797"/>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854074"/>
          </a:xfrm>
        </p:spPr>
        <p:txBody>
          <a:bodyPr>
            <a:normAutofit/>
          </a:bodyPr>
          <a:lstStyle/>
          <a:p>
            <a:pPr algn="ctr"/>
            <a:r>
              <a:rPr lang="en-US" sz="3200" b="1" dirty="0">
                <a:latin typeface="Bookman Old Style" panose="02050604050505020204" pitchFamily="18" charset="0"/>
              </a:rPr>
              <a:t>After Testing</a:t>
            </a:r>
          </a:p>
        </p:txBody>
      </p:sp>
      <p:sp>
        <p:nvSpPr>
          <p:cNvPr id="3" name="Content Placeholder 2"/>
          <p:cNvSpPr>
            <a:spLocks noGrp="1"/>
          </p:cNvSpPr>
          <p:nvPr>
            <p:ph idx="1"/>
          </p:nvPr>
        </p:nvSpPr>
        <p:spPr>
          <a:xfrm>
            <a:off x="152400" y="1295400"/>
            <a:ext cx="8763000" cy="3505200"/>
          </a:xfrm>
        </p:spPr>
        <p:txBody>
          <a:bodyPr>
            <a:noAutofit/>
          </a:bodyPr>
          <a:lstStyle/>
          <a:p>
            <a:pPr marL="0" indent="0">
              <a:buNone/>
            </a:pPr>
            <a:r>
              <a:rPr lang="en-US" sz="2800" b="1" dirty="0">
                <a:latin typeface="Bookman Old Style" panose="02050604050505020204" pitchFamily="18" charset="0"/>
              </a:rPr>
              <a:t>Secure items held at school until end of year</a:t>
            </a:r>
          </a:p>
          <a:p>
            <a:pPr lvl="1"/>
            <a:r>
              <a:rPr lang="en-US" sz="2400" dirty="0">
                <a:latin typeface="Bookman Old Style" panose="02050604050505020204" pitchFamily="18" charset="0"/>
              </a:rPr>
              <a:t>Security agreements</a:t>
            </a:r>
          </a:p>
          <a:p>
            <a:pPr lvl="1"/>
            <a:r>
              <a:rPr lang="en-US" sz="2400" dirty="0">
                <a:latin typeface="Bookman Old Style" panose="02050604050505020204" pitchFamily="18" charset="0"/>
              </a:rPr>
              <a:t>Authorization Tickets</a:t>
            </a:r>
          </a:p>
          <a:p>
            <a:pPr lvl="1"/>
            <a:r>
              <a:rPr lang="en-US" sz="2400" dirty="0">
                <a:latin typeface="Bookman Old Style" panose="02050604050505020204" pitchFamily="18" charset="0"/>
              </a:rPr>
              <a:t>Student Sign-in sheets </a:t>
            </a:r>
          </a:p>
          <a:p>
            <a:pPr lvl="1"/>
            <a:r>
              <a:rPr lang="en-US" sz="2400" dirty="0">
                <a:latin typeface="Bookman Old Style" panose="02050604050505020204" pitchFamily="18" charset="0"/>
              </a:rPr>
              <a:t>Seating charts </a:t>
            </a:r>
          </a:p>
          <a:p>
            <a:pPr lvl="1"/>
            <a:r>
              <a:rPr lang="en-US" sz="2400" dirty="0">
                <a:latin typeface="Bookman Old Style" panose="02050604050505020204" pitchFamily="18" charset="0"/>
              </a:rPr>
              <a:t>Security Logs </a:t>
            </a:r>
          </a:p>
          <a:p>
            <a:pPr lvl="1"/>
            <a:r>
              <a:rPr lang="en-US" sz="2400" dirty="0">
                <a:latin typeface="Bookman Old Style" panose="02050604050505020204" pitchFamily="18" charset="0"/>
              </a:rPr>
              <a:t>Math Scratch Paper</a:t>
            </a:r>
          </a:p>
          <a:p>
            <a:pPr lvl="1"/>
            <a:endParaRPr lang="en-US" sz="2500" b="1" dirty="0">
              <a:latin typeface="Bookman Old Style" panose="02050604050505020204" pitchFamily="18" charset="0"/>
            </a:endParaRPr>
          </a:p>
        </p:txBody>
      </p:sp>
      <p:sp>
        <p:nvSpPr>
          <p:cNvPr id="5" name="Slide Number Placeholder 4"/>
          <p:cNvSpPr>
            <a:spLocks noGrp="1"/>
          </p:cNvSpPr>
          <p:nvPr>
            <p:ph type="sldNum" sz="quarter" idx="12"/>
          </p:nvPr>
        </p:nvSpPr>
        <p:spPr/>
        <p:txBody>
          <a:bodyPr/>
          <a:lstStyle/>
          <a:p>
            <a:fld id="{F3638FD0-A490-4632-BA95-6B6B550911C3}" type="slidenum">
              <a:rPr lang="en-US" smtClean="0"/>
              <a:pPr/>
              <a:t>14</a:t>
            </a:fld>
            <a:endParaRPr lang="en-US"/>
          </a:p>
        </p:txBody>
      </p:sp>
    </p:spTree>
    <p:extLst>
      <p:ext uri="{BB962C8B-B14F-4D97-AF65-F5344CB8AC3E}">
        <p14:creationId xmlns:p14="http://schemas.microsoft.com/office/powerpoint/2010/main" val="2090530570"/>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B75D-25A4-452D-8815-1639D1BC40F7}"/>
              </a:ext>
            </a:extLst>
          </p:cNvPr>
          <p:cNvSpPr>
            <a:spLocks noGrp="1"/>
          </p:cNvSpPr>
          <p:nvPr>
            <p:ph type="title"/>
          </p:nvPr>
        </p:nvSpPr>
        <p:spPr/>
        <p:txBody>
          <a:bodyPr/>
          <a:lstStyle/>
          <a:p>
            <a:r>
              <a:rPr lang="en-US" b="1" dirty="0">
                <a:latin typeface="Bookman Old Style" panose="02050604050505020204" pitchFamily="18" charset="0"/>
              </a:rPr>
              <a:t>After Testing</a:t>
            </a:r>
          </a:p>
        </p:txBody>
      </p:sp>
      <p:sp>
        <p:nvSpPr>
          <p:cNvPr id="3" name="Content Placeholder 2">
            <a:extLst>
              <a:ext uri="{FF2B5EF4-FFF2-40B4-BE49-F238E27FC236}">
                <a16:creationId xmlns:a16="http://schemas.microsoft.com/office/drawing/2014/main" id="{3E62535E-A3C6-40BA-B54A-6E25151421AA}"/>
              </a:ext>
            </a:extLst>
          </p:cNvPr>
          <p:cNvSpPr>
            <a:spLocks noGrp="1"/>
          </p:cNvSpPr>
          <p:nvPr>
            <p:ph idx="1"/>
          </p:nvPr>
        </p:nvSpPr>
        <p:spPr/>
        <p:txBody>
          <a:bodyPr>
            <a:normAutofit/>
          </a:bodyPr>
          <a:lstStyle/>
          <a:p>
            <a:r>
              <a:rPr lang="en-US" sz="2400" dirty="0">
                <a:latin typeface="Bookman Old Style" panose="02050604050505020204" pitchFamily="18" charset="0"/>
              </a:rPr>
              <a:t>You may run a report to show a student his/her score, if requested</a:t>
            </a:r>
          </a:p>
          <a:p>
            <a:r>
              <a:rPr lang="en-US" sz="2400" dirty="0">
                <a:latin typeface="Bookman Old Style" panose="02050604050505020204" pitchFamily="18" charset="0"/>
              </a:rPr>
              <a:t>Evaluation Services will upload scores into FOCUS – notify Heather and/or Scott that your school has completed testing</a:t>
            </a:r>
          </a:p>
        </p:txBody>
      </p:sp>
      <p:sp>
        <p:nvSpPr>
          <p:cNvPr id="4" name="Slide Number Placeholder 3">
            <a:extLst>
              <a:ext uri="{FF2B5EF4-FFF2-40B4-BE49-F238E27FC236}">
                <a16:creationId xmlns:a16="http://schemas.microsoft.com/office/drawing/2014/main" id="{32A40DD5-E08D-4D86-9634-F9C4B9D91775}"/>
              </a:ext>
            </a:extLst>
          </p:cNvPr>
          <p:cNvSpPr>
            <a:spLocks noGrp="1"/>
          </p:cNvSpPr>
          <p:nvPr>
            <p:ph type="sldNum" sz="quarter" idx="12"/>
          </p:nvPr>
        </p:nvSpPr>
        <p:spPr/>
        <p:txBody>
          <a:bodyPr/>
          <a:lstStyle/>
          <a:p>
            <a:fld id="{F3638FD0-A490-4632-BA95-6B6B550911C3}" type="slidenum">
              <a:rPr lang="en-US" smtClean="0"/>
              <a:pPr/>
              <a:t>15</a:t>
            </a:fld>
            <a:endParaRPr lang="en-US"/>
          </a:p>
        </p:txBody>
      </p:sp>
    </p:spTree>
    <p:extLst>
      <p:ext uri="{BB962C8B-B14F-4D97-AF65-F5344CB8AC3E}">
        <p14:creationId xmlns:p14="http://schemas.microsoft.com/office/powerpoint/2010/main" val="2419580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457700" y="6355645"/>
            <a:ext cx="304800" cy="365831"/>
          </a:xfrm>
        </p:spPr>
        <p:txBody>
          <a:bodyPr/>
          <a:lstStyle/>
          <a:p>
            <a:fld id="{F3638FD0-A490-4632-BA95-6B6B550911C3}" type="slidenum">
              <a:rPr lang="en-US" smtClean="0"/>
              <a:pPr/>
              <a:t>16</a:t>
            </a:fld>
            <a:endParaRPr lang="en-US"/>
          </a:p>
        </p:txBody>
      </p:sp>
      <p:sp>
        <p:nvSpPr>
          <p:cNvPr id="5" name="TextBox 4"/>
          <p:cNvSpPr txBox="1"/>
          <p:nvPr/>
        </p:nvSpPr>
        <p:spPr>
          <a:xfrm>
            <a:off x="1295400" y="1935301"/>
            <a:ext cx="6629400" cy="3170099"/>
          </a:xfrm>
          <a:prstGeom prst="rect">
            <a:avLst/>
          </a:prstGeom>
          <a:noFill/>
        </p:spPr>
        <p:txBody>
          <a:bodyPr wrap="square" rtlCol="0">
            <a:spAutoFit/>
          </a:bodyPr>
          <a:lstStyle/>
          <a:p>
            <a:pPr algn="ctr"/>
            <a:r>
              <a:rPr lang="en-US" sz="4400" b="1" dirty="0">
                <a:latin typeface="Bookman Old Style" panose="02050604050505020204" pitchFamily="18" charset="0"/>
              </a:rPr>
              <a:t>QUESTIONS?</a:t>
            </a:r>
          </a:p>
          <a:p>
            <a:endParaRPr lang="en-US" sz="6000" b="1" dirty="0">
              <a:latin typeface="Bookman Old Style" panose="02050604050505020204" pitchFamily="18" charset="0"/>
            </a:endParaRPr>
          </a:p>
          <a:p>
            <a:pPr algn="ctr"/>
            <a:r>
              <a:rPr lang="en-US" sz="3200" b="1" dirty="0">
                <a:latin typeface="Bookman Old Style" panose="02050604050505020204" pitchFamily="18" charset="0"/>
              </a:rPr>
              <a:t>Heather Rykard, TSA</a:t>
            </a:r>
          </a:p>
          <a:p>
            <a:pPr algn="ctr"/>
            <a:r>
              <a:rPr lang="en-US" sz="3200" b="1" dirty="0">
                <a:latin typeface="Bookman Old Style" panose="02050604050505020204" pitchFamily="18" charset="0"/>
              </a:rPr>
              <a:t>850-469-5387</a:t>
            </a:r>
          </a:p>
          <a:p>
            <a:pPr algn="ctr"/>
            <a:r>
              <a:rPr lang="en-US" sz="3200" b="1" dirty="0">
                <a:latin typeface="Bookman Old Style" panose="02050604050505020204" pitchFamily="18" charset="0"/>
              </a:rPr>
              <a:t>hrykard@ecsdfl.us</a:t>
            </a:r>
          </a:p>
        </p:txBody>
      </p:sp>
      <p:sp>
        <p:nvSpPr>
          <p:cNvPr id="3" name="Footer Placeholder 2"/>
          <p:cNvSpPr>
            <a:spLocks noGrp="1"/>
          </p:cNvSpPr>
          <p:nvPr>
            <p:ph type="ftr" sz="quarter" idx="11"/>
          </p:nvPr>
        </p:nvSpPr>
        <p:spPr/>
        <p:txBody>
          <a:bodyPr/>
          <a:lstStyle/>
          <a:p>
            <a:r>
              <a:rPr lang="en-US"/>
              <a:t>PERT Training 2019</a:t>
            </a:r>
          </a:p>
        </p:txBody>
      </p:sp>
    </p:spTree>
    <p:extLst>
      <p:ext uri="{BB962C8B-B14F-4D97-AF65-F5344CB8AC3E}">
        <p14:creationId xmlns:p14="http://schemas.microsoft.com/office/powerpoint/2010/main" val="172141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AD4E8-85EE-4CCF-9BB0-94CA7AD7FDFA}"/>
              </a:ext>
            </a:extLst>
          </p:cNvPr>
          <p:cNvSpPr>
            <a:spLocks noGrp="1"/>
          </p:cNvSpPr>
          <p:nvPr>
            <p:ph type="title"/>
          </p:nvPr>
        </p:nvSpPr>
        <p:spPr/>
        <p:txBody>
          <a:bodyPr/>
          <a:lstStyle/>
          <a:p>
            <a:r>
              <a:rPr lang="en-US" b="1" dirty="0">
                <a:latin typeface="Bookman Old Style" panose="02050604050505020204" pitchFamily="18" charset="0"/>
              </a:rPr>
              <a:t>Usage</a:t>
            </a:r>
          </a:p>
        </p:txBody>
      </p:sp>
      <p:sp>
        <p:nvSpPr>
          <p:cNvPr id="3" name="Content Placeholder 2">
            <a:extLst>
              <a:ext uri="{FF2B5EF4-FFF2-40B4-BE49-F238E27FC236}">
                <a16:creationId xmlns:a16="http://schemas.microsoft.com/office/drawing/2014/main" id="{AF304619-5F3A-4B56-ACE3-DC812AAA44ED}"/>
              </a:ext>
            </a:extLst>
          </p:cNvPr>
          <p:cNvSpPr>
            <a:spLocks noGrp="1"/>
          </p:cNvSpPr>
          <p:nvPr>
            <p:ph idx="1"/>
          </p:nvPr>
        </p:nvSpPr>
        <p:spPr/>
        <p:txBody>
          <a:bodyPr>
            <a:normAutofit lnSpcReduction="10000"/>
          </a:bodyPr>
          <a:lstStyle/>
          <a:p>
            <a:r>
              <a:rPr lang="en-US" sz="2400" dirty="0">
                <a:latin typeface="Bookman Old Style" panose="02050604050505020204" pitchFamily="18" charset="0"/>
              </a:rPr>
              <a:t>PERT is now only used for Dual Enrollment eligibility</a:t>
            </a:r>
          </a:p>
          <a:p>
            <a:r>
              <a:rPr lang="en-US" sz="2400" dirty="0">
                <a:latin typeface="Bookman Old Style" panose="02050604050505020204" pitchFamily="18" charset="0"/>
              </a:rPr>
              <a:t>Criteria set by Rule </a:t>
            </a:r>
            <a:r>
              <a:rPr lang="en-US" sz="2400" u="sng" dirty="0">
                <a:latin typeface="Bookman Old Style" panose="02050604050505020204" pitchFamily="18" charset="0"/>
                <a:hlinkClick r:id="rId2"/>
              </a:rPr>
              <a:t>6A-10.0315</a:t>
            </a:r>
            <a:r>
              <a:rPr lang="en-US" sz="2400" dirty="0">
                <a:latin typeface="Bookman Old Style" panose="02050604050505020204" pitchFamily="18" charset="0"/>
              </a:rPr>
              <a:t>, F.A.C., adds the following categories of alternative methods and associated minimum standards for dual enrollment eligibility determinations, admissions counseling, and developmental education placemen</a:t>
            </a:r>
          </a:p>
          <a:p>
            <a:pPr marL="0" indent="0">
              <a:buNone/>
            </a:pPr>
            <a:r>
              <a:rPr lang="en-US" sz="2400" dirty="0">
                <a:latin typeface="Bookman Old Style" panose="02050604050505020204" pitchFamily="18" charset="0"/>
              </a:rPr>
              <a:t>	Reading (106)</a:t>
            </a:r>
          </a:p>
          <a:p>
            <a:pPr marL="0" indent="0">
              <a:buNone/>
            </a:pPr>
            <a:r>
              <a:rPr lang="en-US" sz="2400" dirty="0">
                <a:latin typeface="Bookman Old Style" panose="02050604050505020204" pitchFamily="18" charset="0"/>
              </a:rPr>
              <a:t>	Writing (103)</a:t>
            </a:r>
          </a:p>
          <a:p>
            <a:pPr marL="0" indent="0">
              <a:buNone/>
            </a:pPr>
            <a:r>
              <a:rPr lang="en-US" sz="2400" dirty="0">
                <a:latin typeface="Bookman Old Style" panose="02050604050505020204" pitchFamily="18" charset="0"/>
              </a:rPr>
              <a:t>	Mathematics (114)*</a:t>
            </a:r>
          </a:p>
          <a:p>
            <a:pPr marL="0" indent="0">
              <a:buNone/>
            </a:pPr>
            <a:r>
              <a:rPr lang="en-US" sz="2000" dirty="0">
                <a:latin typeface="Bookman Old Style" panose="02050604050505020204" pitchFamily="18" charset="0"/>
              </a:rPr>
              <a:t>* MAC1105 requires a score of 121</a:t>
            </a:r>
          </a:p>
          <a:p>
            <a:endParaRPr lang="en-US" dirty="0"/>
          </a:p>
        </p:txBody>
      </p:sp>
      <p:sp>
        <p:nvSpPr>
          <p:cNvPr id="4" name="Slide Number Placeholder 3">
            <a:extLst>
              <a:ext uri="{FF2B5EF4-FFF2-40B4-BE49-F238E27FC236}">
                <a16:creationId xmlns:a16="http://schemas.microsoft.com/office/drawing/2014/main" id="{4EC33CE1-3A5A-4F85-A513-69F590757573}"/>
              </a:ext>
            </a:extLst>
          </p:cNvPr>
          <p:cNvSpPr>
            <a:spLocks noGrp="1"/>
          </p:cNvSpPr>
          <p:nvPr>
            <p:ph type="sldNum" sz="quarter" idx="12"/>
          </p:nvPr>
        </p:nvSpPr>
        <p:spPr/>
        <p:txBody>
          <a:bodyPr/>
          <a:lstStyle/>
          <a:p>
            <a:fld id="{F3638FD0-A490-4632-BA95-6B6B550911C3}" type="slidenum">
              <a:rPr lang="en-US" smtClean="0"/>
              <a:pPr/>
              <a:t>2</a:t>
            </a:fld>
            <a:endParaRPr lang="en-US"/>
          </a:p>
        </p:txBody>
      </p:sp>
    </p:spTree>
    <p:extLst>
      <p:ext uri="{BB962C8B-B14F-4D97-AF65-F5344CB8AC3E}">
        <p14:creationId xmlns:p14="http://schemas.microsoft.com/office/powerpoint/2010/main" val="3372107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B619-D67F-4A7E-BF47-FF23E11FA229}"/>
              </a:ext>
            </a:extLst>
          </p:cNvPr>
          <p:cNvSpPr>
            <a:spLocks noGrp="1"/>
          </p:cNvSpPr>
          <p:nvPr>
            <p:ph type="title"/>
          </p:nvPr>
        </p:nvSpPr>
        <p:spPr/>
        <p:txBody>
          <a:bodyPr/>
          <a:lstStyle/>
          <a:p>
            <a:r>
              <a:rPr lang="en-US" b="1" dirty="0">
                <a:latin typeface="Bookman Old Style" panose="02050604050505020204" pitchFamily="18" charset="0"/>
              </a:rPr>
              <a:t>Test Set Up</a:t>
            </a:r>
          </a:p>
        </p:txBody>
      </p:sp>
      <p:sp>
        <p:nvSpPr>
          <p:cNvPr id="3" name="Content Placeholder 2">
            <a:extLst>
              <a:ext uri="{FF2B5EF4-FFF2-40B4-BE49-F238E27FC236}">
                <a16:creationId xmlns:a16="http://schemas.microsoft.com/office/drawing/2014/main" id="{4765B21F-571E-411A-B745-168C423F1EC1}"/>
              </a:ext>
            </a:extLst>
          </p:cNvPr>
          <p:cNvSpPr>
            <a:spLocks noGrp="1"/>
          </p:cNvSpPr>
          <p:nvPr>
            <p:ph idx="1"/>
          </p:nvPr>
        </p:nvSpPr>
        <p:spPr/>
        <p:txBody>
          <a:bodyPr>
            <a:normAutofit/>
          </a:bodyPr>
          <a:lstStyle/>
          <a:p>
            <a:r>
              <a:rPr lang="en-US" dirty="0">
                <a:latin typeface="Bookman Old Style" panose="02050604050505020204" pitchFamily="18" charset="0"/>
              </a:rPr>
              <a:t>PERT is a three sub-test computer based test that is used to see how ready students are for college level courses</a:t>
            </a:r>
          </a:p>
          <a:p>
            <a:r>
              <a:rPr lang="en-US" dirty="0">
                <a:latin typeface="Bookman Old Style" panose="02050604050505020204" pitchFamily="18" charset="0"/>
              </a:rPr>
              <a:t>Each sub test has 30 questions</a:t>
            </a:r>
          </a:p>
          <a:p>
            <a:r>
              <a:rPr lang="en-US" dirty="0">
                <a:latin typeface="Bookman Old Style" panose="02050604050505020204" pitchFamily="18" charset="0"/>
              </a:rPr>
              <a:t>Once you click “submit” on a question, you cannot revisit that question</a:t>
            </a:r>
          </a:p>
          <a:p>
            <a:r>
              <a:rPr lang="en-US" dirty="0">
                <a:latin typeface="Bookman Old Style" panose="02050604050505020204" pitchFamily="18" charset="0"/>
              </a:rPr>
              <a:t>Handheld calculators are not allowed on the math portion – if the system thinks a questions needs a calculator, once will pop up on the screen</a:t>
            </a:r>
          </a:p>
          <a:p>
            <a:r>
              <a:rPr lang="en-US" dirty="0">
                <a:latin typeface="Bookman Old Style" panose="02050604050505020204" pitchFamily="18" charset="0"/>
              </a:rPr>
              <a:t>Students cannot use the “Enter” key on the keyboard to move to the next question – they must use the mouse and select the word “Next” on the screen and click</a:t>
            </a:r>
          </a:p>
          <a:p>
            <a:endParaRPr lang="en-US" dirty="0"/>
          </a:p>
        </p:txBody>
      </p:sp>
      <p:sp>
        <p:nvSpPr>
          <p:cNvPr id="4" name="Slide Number Placeholder 3">
            <a:extLst>
              <a:ext uri="{FF2B5EF4-FFF2-40B4-BE49-F238E27FC236}">
                <a16:creationId xmlns:a16="http://schemas.microsoft.com/office/drawing/2014/main" id="{8B641DC7-21E0-4A15-83D2-C4EC7C056C97}"/>
              </a:ext>
            </a:extLst>
          </p:cNvPr>
          <p:cNvSpPr>
            <a:spLocks noGrp="1"/>
          </p:cNvSpPr>
          <p:nvPr>
            <p:ph type="sldNum" sz="quarter" idx="12"/>
          </p:nvPr>
        </p:nvSpPr>
        <p:spPr/>
        <p:txBody>
          <a:bodyPr/>
          <a:lstStyle/>
          <a:p>
            <a:fld id="{F3638FD0-A490-4632-BA95-6B6B550911C3}" type="slidenum">
              <a:rPr lang="en-US" smtClean="0"/>
              <a:pPr/>
              <a:t>3</a:t>
            </a:fld>
            <a:endParaRPr lang="en-US"/>
          </a:p>
        </p:txBody>
      </p:sp>
    </p:spTree>
    <p:extLst>
      <p:ext uri="{BB962C8B-B14F-4D97-AF65-F5344CB8AC3E}">
        <p14:creationId xmlns:p14="http://schemas.microsoft.com/office/powerpoint/2010/main" val="34607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6A6CD-852F-4F07-8A4E-FAB5C769EC63}"/>
              </a:ext>
            </a:extLst>
          </p:cNvPr>
          <p:cNvSpPr>
            <a:spLocks noGrp="1"/>
          </p:cNvSpPr>
          <p:nvPr>
            <p:ph type="title"/>
          </p:nvPr>
        </p:nvSpPr>
        <p:spPr/>
        <p:txBody>
          <a:bodyPr/>
          <a:lstStyle/>
          <a:p>
            <a:r>
              <a:rPr lang="en-US" b="1" dirty="0">
                <a:latin typeface="Bookman Old Style" panose="02050604050505020204" pitchFamily="18" charset="0"/>
              </a:rPr>
              <a:t>Test Set Up</a:t>
            </a:r>
          </a:p>
        </p:txBody>
      </p:sp>
      <p:sp>
        <p:nvSpPr>
          <p:cNvPr id="3" name="Content Placeholder 2">
            <a:extLst>
              <a:ext uri="{FF2B5EF4-FFF2-40B4-BE49-F238E27FC236}">
                <a16:creationId xmlns:a16="http://schemas.microsoft.com/office/drawing/2014/main" id="{44A2AE01-8C34-4CD1-BDBF-3E394E05DCCE}"/>
              </a:ext>
            </a:extLst>
          </p:cNvPr>
          <p:cNvSpPr>
            <a:spLocks noGrp="1"/>
          </p:cNvSpPr>
          <p:nvPr>
            <p:ph idx="1"/>
          </p:nvPr>
        </p:nvSpPr>
        <p:spPr/>
        <p:txBody>
          <a:bodyPr>
            <a:normAutofit fontScale="92500" lnSpcReduction="10000"/>
          </a:bodyPr>
          <a:lstStyle/>
          <a:p>
            <a:r>
              <a:rPr lang="en-US" b="1" dirty="0">
                <a:latin typeface="Bookman Old Style" panose="02050604050505020204" pitchFamily="18" charset="0"/>
              </a:rPr>
              <a:t>PERT math </a:t>
            </a:r>
            <a:r>
              <a:rPr lang="en-US" dirty="0">
                <a:latin typeface="Bookman Old Style" panose="02050604050505020204" pitchFamily="18" charset="0"/>
              </a:rPr>
              <a:t>	</a:t>
            </a:r>
          </a:p>
          <a:p>
            <a:pPr marL="0" indent="0">
              <a:buNone/>
            </a:pPr>
            <a:r>
              <a:rPr lang="en-US" dirty="0">
                <a:latin typeface="Bookman Old Style" panose="02050604050505020204" pitchFamily="18" charset="0"/>
              </a:rPr>
              <a:t>	Students should have a good grasp of algebraic equations. You should be able to solve linear and quadratic equations as well as apply standard algorithms. You will be expected to manipulate polynomials and use coordinate planes.</a:t>
            </a:r>
          </a:p>
          <a:p>
            <a:r>
              <a:rPr lang="en-US" b="1" dirty="0">
                <a:latin typeface="Bookman Old Style" panose="02050604050505020204" pitchFamily="18" charset="0"/>
              </a:rPr>
              <a:t>PERT reading</a:t>
            </a:r>
            <a:endParaRPr lang="en-US" dirty="0">
              <a:latin typeface="Bookman Old Style" panose="02050604050505020204" pitchFamily="18" charset="0"/>
            </a:endParaRPr>
          </a:p>
          <a:p>
            <a:pPr marL="0" indent="0">
              <a:buNone/>
            </a:pPr>
            <a:r>
              <a:rPr lang="en-US" dirty="0">
                <a:latin typeface="Bookman Old Style" panose="02050604050505020204" pitchFamily="18" charset="0"/>
              </a:rPr>
              <a:t>	Critical reading facilitates the PERT reading test. Students must be able to find the meaning in passages including the author's intent, the difference between fact and opinion, and be able to pull out key ideas.</a:t>
            </a:r>
          </a:p>
          <a:p>
            <a:r>
              <a:rPr lang="en-US" b="1" dirty="0">
                <a:latin typeface="Bookman Old Style" panose="02050604050505020204" pitchFamily="18" charset="0"/>
              </a:rPr>
              <a:t>PERT writing </a:t>
            </a:r>
            <a:r>
              <a:rPr lang="en-US" dirty="0">
                <a:latin typeface="Bookman Old Style" panose="02050604050505020204" pitchFamily="18" charset="0"/>
              </a:rPr>
              <a:t>	</a:t>
            </a:r>
          </a:p>
          <a:p>
            <a:pPr marL="0" indent="0">
              <a:buNone/>
            </a:pPr>
            <a:r>
              <a:rPr lang="en-US" dirty="0">
                <a:latin typeface="Bookman Old Style" panose="02050604050505020204" pitchFamily="18" charset="0"/>
              </a:rPr>
              <a:t>	Questions on the PERT writing test focus on grammar, sentence structure, and the ability to write cohesively. Synthesis of information, as well as key organizational and structural concepts, will be tested. You will also be expected to understand appropriate word choice and syntax.</a:t>
            </a:r>
          </a:p>
          <a:p>
            <a:endParaRPr lang="en-US" dirty="0"/>
          </a:p>
        </p:txBody>
      </p:sp>
      <p:sp>
        <p:nvSpPr>
          <p:cNvPr id="4" name="Slide Number Placeholder 3">
            <a:extLst>
              <a:ext uri="{FF2B5EF4-FFF2-40B4-BE49-F238E27FC236}">
                <a16:creationId xmlns:a16="http://schemas.microsoft.com/office/drawing/2014/main" id="{A6472E18-5CC7-4FC8-B3ED-994D4A736407}"/>
              </a:ext>
            </a:extLst>
          </p:cNvPr>
          <p:cNvSpPr>
            <a:spLocks noGrp="1"/>
          </p:cNvSpPr>
          <p:nvPr>
            <p:ph type="sldNum" sz="quarter" idx="12"/>
          </p:nvPr>
        </p:nvSpPr>
        <p:spPr/>
        <p:txBody>
          <a:bodyPr/>
          <a:lstStyle/>
          <a:p>
            <a:fld id="{F3638FD0-A490-4632-BA95-6B6B550911C3}" type="slidenum">
              <a:rPr lang="en-US" smtClean="0"/>
              <a:pPr/>
              <a:t>4</a:t>
            </a:fld>
            <a:endParaRPr lang="en-US"/>
          </a:p>
        </p:txBody>
      </p:sp>
    </p:spTree>
    <p:extLst>
      <p:ext uri="{BB962C8B-B14F-4D97-AF65-F5344CB8AC3E}">
        <p14:creationId xmlns:p14="http://schemas.microsoft.com/office/powerpoint/2010/main" val="417644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854074"/>
          </a:xfrm>
        </p:spPr>
        <p:txBody>
          <a:bodyPr>
            <a:normAutofit/>
          </a:bodyPr>
          <a:lstStyle/>
          <a:p>
            <a:pPr algn="ctr"/>
            <a:r>
              <a:rPr lang="en-US" sz="3200" b="1" dirty="0">
                <a:latin typeface="Bookman Old Style" panose="02050604050505020204" pitchFamily="18" charset="0"/>
              </a:rPr>
              <a:t>Policies/Procedures</a:t>
            </a:r>
          </a:p>
        </p:txBody>
      </p:sp>
      <p:sp>
        <p:nvSpPr>
          <p:cNvPr id="3" name="Content Placeholder 2"/>
          <p:cNvSpPr>
            <a:spLocks noGrp="1"/>
          </p:cNvSpPr>
          <p:nvPr>
            <p:ph idx="1"/>
          </p:nvPr>
        </p:nvSpPr>
        <p:spPr>
          <a:xfrm>
            <a:off x="228600" y="1143000"/>
            <a:ext cx="8763000" cy="5060951"/>
          </a:xfrm>
        </p:spPr>
        <p:txBody>
          <a:bodyPr>
            <a:noAutofit/>
          </a:bodyPr>
          <a:lstStyle/>
          <a:p>
            <a:pPr marL="0" indent="0">
              <a:buNone/>
            </a:pPr>
            <a:endParaRPr lang="en-US" sz="2800" b="1" dirty="0">
              <a:latin typeface="Bookman Old Style" panose="02050604050505020204" pitchFamily="18" charset="0"/>
            </a:endParaRPr>
          </a:p>
          <a:p>
            <a:pPr marL="0" indent="0">
              <a:buNone/>
            </a:pPr>
            <a:r>
              <a:rPr lang="en-US" sz="2800" b="1" dirty="0">
                <a:latin typeface="Bookman Old Style" panose="02050604050505020204" pitchFamily="18" charset="0"/>
              </a:rPr>
              <a:t>Training</a:t>
            </a:r>
          </a:p>
          <a:p>
            <a:r>
              <a:rPr lang="en-US" sz="2400" dirty="0">
                <a:latin typeface="Bookman Old Style" panose="02050604050505020204" pitchFamily="18" charset="0"/>
              </a:rPr>
              <a:t>New PERT test coordinators will need to be trained by Heather. Other school staff may be trained by school test coordinator.</a:t>
            </a:r>
          </a:p>
          <a:p>
            <a:pPr marL="0" indent="0">
              <a:buNone/>
            </a:pPr>
            <a:r>
              <a:rPr lang="en-US" sz="2800" b="1" dirty="0">
                <a:latin typeface="Bookman Old Style" panose="02050604050505020204" pitchFamily="18" charset="0"/>
              </a:rPr>
              <a:t>Users</a:t>
            </a:r>
          </a:p>
          <a:p>
            <a:r>
              <a:rPr lang="en-US" sz="2400" dirty="0">
                <a:latin typeface="Bookman Old Style" panose="02050604050505020204" pitchFamily="18" charset="0"/>
              </a:rPr>
              <a:t>Test coordinators will have a Site Manager account</a:t>
            </a:r>
          </a:p>
          <a:p>
            <a:r>
              <a:rPr lang="en-US" sz="2400" dirty="0">
                <a:latin typeface="Bookman Old Style" panose="02050604050505020204" pitchFamily="18" charset="0"/>
              </a:rPr>
              <a:t>If you need access, email Heather Rykard</a:t>
            </a:r>
          </a:p>
          <a:p>
            <a:pPr marL="0" indent="0">
              <a:buNone/>
            </a:pPr>
            <a:r>
              <a:rPr lang="en-US" sz="2800" b="1" dirty="0">
                <a:latin typeface="Bookman Old Style" panose="02050604050505020204" pitchFamily="18" charset="0"/>
              </a:rPr>
              <a:t>Security Agreements</a:t>
            </a:r>
          </a:p>
          <a:p>
            <a:r>
              <a:rPr lang="en-US" sz="2400" dirty="0">
                <a:latin typeface="Bookman Old Style" panose="02050604050505020204" pitchFamily="18" charset="0"/>
              </a:rPr>
              <a:t>All test administrators are required to sign the security agreement every year</a:t>
            </a:r>
          </a:p>
          <a:p>
            <a:r>
              <a:rPr lang="en-US" sz="2400" dirty="0">
                <a:latin typeface="Bookman Old Style" panose="02050604050505020204" pitchFamily="18" charset="0"/>
              </a:rPr>
              <a:t>Keep all test agreements at your campus and turn in with your PERT materials.</a:t>
            </a:r>
          </a:p>
          <a:p>
            <a:pPr marL="0" indent="0">
              <a:buNone/>
            </a:pPr>
            <a:endParaRPr lang="en-US" sz="2800" b="1" dirty="0">
              <a:latin typeface="Bookman Old Style" panose="02050604050505020204" pitchFamily="18" charset="0"/>
            </a:endParaRPr>
          </a:p>
          <a:p>
            <a:pPr marL="0" indent="0">
              <a:buNone/>
            </a:pPr>
            <a:endParaRPr lang="en-US" sz="2800" b="1" dirty="0">
              <a:latin typeface="Bookman Old Style" panose="02050604050505020204" pitchFamily="18" charset="0"/>
            </a:endParaRPr>
          </a:p>
        </p:txBody>
      </p:sp>
      <p:sp>
        <p:nvSpPr>
          <p:cNvPr id="5" name="Slide Number Placeholder 4"/>
          <p:cNvSpPr>
            <a:spLocks noGrp="1"/>
          </p:cNvSpPr>
          <p:nvPr>
            <p:ph type="sldNum" sz="quarter" idx="12"/>
          </p:nvPr>
        </p:nvSpPr>
        <p:spPr/>
        <p:txBody>
          <a:bodyPr/>
          <a:lstStyle/>
          <a:p>
            <a:fld id="{F3638FD0-A490-4632-BA95-6B6B550911C3}" type="slidenum">
              <a:rPr lang="en-US" smtClean="0"/>
              <a:pPr/>
              <a:t>5</a:t>
            </a:fld>
            <a:endParaRPr lang="en-US"/>
          </a:p>
        </p:txBody>
      </p:sp>
    </p:spTree>
    <p:extLst>
      <p:ext uri="{BB962C8B-B14F-4D97-AF65-F5344CB8AC3E}">
        <p14:creationId xmlns:p14="http://schemas.microsoft.com/office/powerpoint/2010/main" val="56653458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854074"/>
          </a:xfrm>
        </p:spPr>
        <p:txBody>
          <a:bodyPr>
            <a:normAutofit/>
          </a:bodyPr>
          <a:lstStyle/>
          <a:p>
            <a:pPr algn="ctr"/>
            <a:r>
              <a:rPr lang="en-US" sz="3200" b="1" dirty="0">
                <a:latin typeface="Bookman Old Style" panose="02050604050505020204" pitchFamily="18" charset="0"/>
              </a:rPr>
              <a:t>Security/Invalidations</a:t>
            </a:r>
          </a:p>
        </p:txBody>
      </p:sp>
      <p:sp>
        <p:nvSpPr>
          <p:cNvPr id="3" name="Content Placeholder 2"/>
          <p:cNvSpPr>
            <a:spLocks noGrp="1"/>
          </p:cNvSpPr>
          <p:nvPr>
            <p:ph idx="1"/>
          </p:nvPr>
        </p:nvSpPr>
        <p:spPr>
          <a:xfrm>
            <a:off x="228600" y="1066800"/>
            <a:ext cx="8763000" cy="5486400"/>
          </a:xfrm>
        </p:spPr>
        <p:txBody>
          <a:bodyPr>
            <a:noAutofit/>
          </a:bodyPr>
          <a:lstStyle/>
          <a:p>
            <a:pPr marL="0" indent="0">
              <a:buNone/>
            </a:pPr>
            <a:r>
              <a:rPr lang="en-US" sz="2800" b="1" dirty="0">
                <a:latin typeface="Bookman Old Style" panose="02050604050505020204" pitchFamily="18" charset="0"/>
              </a:rPr>
              <a:t>Proctor Rules</a:t>
            </a:r>
          </a:p>
          <a:p>
            <a:pPr lvl="1"/>
            <a:r>
              <a:rPr lang="en-US" sz="2400" dirty="0">
                <a:latin typeface="Bookman Old Style" panose="02050604050505020204" pitchFamily="18" charset="0"/>
              </a:rPr>
              <a:t>Proctor required if testing more than </a:t>
            </a:r>
            <a:r>
              <a:rPr lang="en-US" sz="2400" b="1" dirty="0">
                <a:latin typeface="Bookman Old Style" panose="02050604050505020204" pitchFamily="18" charset="0"/>
              </a:rPr>
              <a:t>30</a:t>
            </a:r>
            <a:r>
              <a:rPr lang="en-US" sz="2400" dirty="0">
                <a:latin typeface="Bookman Old Style" panose="02050604050505020204" pitchFamily="18" charset="0"/>
              </a:rPr>
              <a:t> students.</a:t>
            </a:r>
          </a:p>
          <a:p>
            <a:pPr lvl="1"/>
            <a:endParaRPr lang="en-US" sz="2800" b="1" dirty="0">
              <a:latin typeface="Bookman Old Style" panose="02050604050505020204" pitchFamily="18" charset="0"/>
            </a:endParaRPr>
          </a:p>
          <a:p>
            <a:pPr marL="0" indent="0">
              <a:buNone/>
            </a:pPr>
            <a:r>
              <a:rPr lang="en-US" sz="2800" b="1" dirty="0">
                <a:latin typeface="Bookman Old Style" panose="02050604050505020204" pitchFamily="18" charset="0"/>
              </a:rPr>
              <a:t>Windows - Vanguard Secure Browser</a:t>
            </a:r>
          </a:p>
          <a:p>
            <a:pPr lvl="1"/>
            <a:r>
              <a:rPr lang="en-US" sz="2400" dirty="0">
                <a:latin typeface="Bookman Old Style" panose="02050604050505020204" pitchFamily="18" charset="0"/>
              </a:rPr>
              <a:t>Login with CBTXXXX user and run secure browser</a:t>
            </a:r>
          </a:p>
          <a:p>
            <a:pPr lvl="1"/>
            <a:r>
              <a:rPr lang="en-US" sz="2400" dirty="0">
                <a:latin typeface="Bookman Old Style" panose="02050604050505020204" pitchFamily="18" charset="0"/>
              </a:rPr>
              <a:t>Secure Browser requires a password to exit</a:t>
            </a:r>
          </a:p>
          <a:p>
            <a:pPr marL="342900" lvl="1" indent="0">
              <a:buNone/>
            </a:pPr>
            <a:endParaRPr lang="en-US" sz="2800" b="1" dirty="0">
              <a:latin typeface="Bookman Old Style" panose="02050604050505020204" pitchFamily="18" charset="0"/>
            </a:endParaRPr>
          </a:p>
          <a:p>
            <a:pPr marL="0" indent="0">
              <a:buNone/>
            </a:pPr>
            <a:r>
              <a:rPr lang="en-US" sz="2800" b="1" dirty="0">
                <a:latin typeface="Bookman Old Style" panose="02050604050505020204" pitchFamily="18" charset="0"/>
              </a:rPr>
              <a:t>Chromebooks – security through login profile</a:t>
            </a:r>
          </a:p>
          <a:p>
            <a:pPr lvl="1"/>
            <a:r>
              <a:rPr lang="en-US" sz="2400" dirty="0">
                <a:latin typeface="Bookman Old Style" panose="02050604050505020204" pitchFamily="18" charset="0"/>
              </a:rPr>
              <a:t>Login with CBTXXXX user</a:t>
            </a:r>
          </a:p>
          <a:p>
            <a:pPr lvl="1"/>
            <a:r>
              <a:rPr lang="en-US" sz="2400" dirty="0">
                <a:latin typeface="Bookman Old Style" panose="02050604050505020204" pitchFamily="18" charset="0"/>
              </a:rPr>
              <a:t>Do not have students sign in with their own username</a:t>
            </a:r>
          </a:p>
          <a:p>
            <a:pPr marL="0" indent="0">
              <a:buNone/>
            </a:pPr>
            <a:r>
              <a:rPr lang="en-US" sz="2800" b="1" dirty="0">
                <a:latin typeface="Bookman Old Style" panose="02050604050505020204" pitchFamily="18" charset="0"/>
              </a:rPr>
              <a:t>Invalidations</a:t>
            </a:r>
          </a:p>
          <a:p>
            <a:pPr lvl="1"/>
            <a:r>
              <a:rPr lang="en-US" sz="2400" dirty="0">
                <a:latin typeface="Bookman Old Style" panose="02050604050505020204" pitchFamily="18" charset="0"/>
              </a:rPr>
              <a:t>Tests administered without security measures will be invalidated</a:t>
            </a:r>
          </a:p>
          <a:p>
            <a:pPr marL="342900" lvl="1" indent="0">
              <a:buNone/>
            </a:pPr>
            <a:endParaRPr lang="en-US" sz="2400" dirty="0">
              <a:latin typeface="Bookman Old Style" panose="02050604050505020204" pitchFamily="18" charset="0"/>
            </a:endParaRPr>
          </a:p>
        </p:txBody>
      </p:sp>
      <p:sp>
        <p:nvSpPr>
          <p:cNvPr id="5" name="Slide Number Placeholder 4"/>
          <p:cNvSpPr>
            <a:spLocks noGrp="1"/>
          </p:cNvSpPr>
          <p:nvPr>
            <p:ph type="sldNum" sz="quarter" idx="12"/>
          </p:nvPr>
        </p:nvSpPr>
        <p:spPr/>
        <p:txBody>
          <a:bodyPr/>
          <a:lstStyle/>
          <a:p>
            <a:fld id="{F3638FD0-A490-4632-BA95-6B6B550911C3}" type="slidenum">
              <a:rPr lang="en-US" smtClean="0"/>
              <a:pPr/>
              <a:t>6</a:t>
            </a:fld>
            <a:endParaRPr lang="en-US"/>
          </a:p>
        </p:txBody>
      </p:sp>
    </p:spTree>
    <p:extLst>
      <p:ext uri="{BB962C8B-B14F-4D97-AF65-F5344CB8AC3E}">
        <p14:creationId xmlns:p14="http://schemas.microsoft.com/office/powerpoint/2010/main" val="163929299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854074"/>
          </a:xfrm>
        </p:spPr>
        <p:txBody>
          <a:bodyPr>
            <a:normAutofit/>
          </a:bodyPr>
          <a:lstStyle/>
          <a:p>
            <a:pPr algn="ctr"/>
            <a:r>
              <a:rPr lang="en-US" sz="3200" b="1" dirty="0">
                <a:latin typeface="Bookman Old Style" panose="02050604050505020204" pitchFamily="18" charset="0"/>
              </a:rPr>
              <a:t>Before Testing</a:t>
            </a:r>
          </a:p>
        </p:txBody>
      </p:sp>
      <p:sp>
        <p:nvSpPr>
          <p:cNvPr id="3" name="Content Placeholder 2"/>
          <p:cNvSpPr>
            <a:spLocks noGrp="1"/>
          </p:cNvSpPr>
          <p:nvPr>
            <p:ph idx="1"/>
          </p:nvPr>
        </p:nvSpPr>
        <p:spPr>
          <a:xfrm>
            <a:off x="228600" y="1295400"/>
            <a:ext cx="8763000" cy="4343400"/>
          </a:xfrm>
        </p:spPr>
        <p:txBody>
          <a:bodyPr>
            <a:noAutofit/>
          </a:bodyPr>
          <a:lstStyle/>
          <a:p>
            <a:pPr marL="0" indent="0">
              <a:buNone/>
            </a:pPr>
            <a:r>
              <a:rPr lang="en-US" sz="2800" b="1" dirty="0">
                <a:latin typeface="Bookman Old Style" panose="02050604050505020204" pitchFamily="18" charset="0"/>
              </a:rPr>
              <a:t>Student Upload Request Form</a:t>
            </a:r>
          </a:p>
          <a:p>
            <a:pPr lvl="1"/>
            <a:r>
              <a:rPr lang="en-US" sz="2400" dirty="0">
                <a:latin typeface="Bookman Old Style" panose="02050604050505020204" pitchFamily="18" charset="0"/>
              </a:rPr>
              <a:t>Enter student info on Google Doc at any time</a:t>
            </a:r>
          </a:p>
          <a:p>
            <a:pPr lvl="1"/>
            <a:r>
              <a:rPr lang="en-US" sz="2400" dirty="0" err="1">
                <a:latin typeface="Bookman Old Style" panose="02050604050505020204" pitchFamily="18" charset="0"/>
              </a:rPr>
              <a:t>Eval</a:t>
            </a:r>
            <a:r>
              <a:rPr lang="en-US" sz="2400" dirty="0">
                <a:latin typeface="Bookman Old Style" panose="02050604050505020204" pitchFamily="18" charset="0"/>
              </a:rPr>
              <a:t> will upload twice a month (1</a:t>
            </a:r>
            <a:r>
              <a:rPr lang="en-US" sz="2400" baseline="30000" dirty="0">
                <a:latin typeface="Bookman Old Style" panose="02050604050505020204" pitchFamily="18" charset="0"/>
              </a:rPr>
              <a:t>st</a:t>
            </a:r>
            <a:r>
              <a:rPr lang="en-US" sz="2400" dirty="0">
                <a:latin typeface="Bookman Old Style" panose="02050604050505020204" pitchFamily="18" charset="0"/>
              </a:rPr>
              <a:t> and 15</a:t>
            </a:r>
            <a:r>
              <a:rPr lang="en-US" sz="2400" baseline="30000" dirty="0">
                <a:latin typeface="Bookman Old Style" panose="02050604050505020204" pitchFamily="18" charset="0"/>
              </a:rPr>
              <a:t>th</a:t>
            </a:r>
            <a:r>
              <a:rPr lang="en-US" sz="2400" dirty="0">
                <a:latin typeface="Bookman Old Style" panose="02050604050505020204" pitchFamily="18" charset="0"/>
              </a:rPr>
              <a:t>)</a:t>
            </a:r>
          </a:p>
          <a:p>
            <a:pPr lvl="1"/>
            <a:r>
              <a:rPr lang="en-US" sz="2400" dirty="0">
                <a:latin typeface="Bookman Old Style" panose="02050604050505020204" pitchFamily="18" charset="0"/>
              </a:rPr>
              <a:t>If you do not have access, email Heather Rykard</a:t>
            </a:r>
          </a:p>
          <a:p>
            <a:pPr lvl="1"/>
            <a:endParaRPr lang="en-US" sz="2400" dirty="0">
              <a:latin typeface="Bookman Old Style" panose="02050604050505020204" pitchFamily="18" charset="0"/>
            </a:endParaRPr>
          </a:p>
          <a:p>
            <a:pPr lvl="1"/>
            <a:endParaRPr lang="en-US" sz="2400" dirty="0">
              <a:latin typeface="Bookman Old Style" panose="02050604050505020204" pitchFamily="18" charset="0"/>
            </a:endParaRPr>
          </a:p>
          <a:p>
            <a:pPr marL="0" indent="0">
              <a:buNone/>
            </a:pPr>
            <a:endParaRPr lang="en-US" sz="2800" b="1" dirty="0">
              <a:latin typeface="Bookman Old Style" panose="02050604050505020204" pitchFamily="18" charset="0"/>
            </a:endParaRPr>
          </a:p>
          <a:p>
            <a:pPr marL="342900" lvl="1" indent="0">
              <a:buNone/>
            </a:pPr>
            <a:endParaRPr lang="en-US" sz="2800" dirty="0">
              <a:latin typeface="Bookman Old Style" panose="02050604050505020204" pitchFamily="18" charset="0"/>
            </a:endParaRPr>
          </a:p>
          <a:p>
            <a:pPr marL="342900" lvl="1" indent="0">
              <a:buNone/>
            </a:pPr>
            <a:endParaRPr lang="en-US" sz="2400" dirty="0">
              <a:latin typeface="Bookman Old Style" panose="02050604050505020204" pitchFamily="18" charset="0"/>
            </a:endParaRPr>
          </a:p>
        </p:txBody>
      </p:sp>
      <p:sp>
        <p:nvSpPr>
          <p:cNvPr id="5" name="Slide Number Placeholder 4"/>
          <p:cNvSpPr>
            <a:spLocks noGrp="1"/>
          </p:cNvSpPr>
          <p:nvPr>
            <p:ph type="sldNum" sz="quarter" idx="12"/>
          </p:nvPr>
        </p:nvSpPr>
        <p:spPr/>
        <p:txBody>
          <a:bodyPr/>
          <a:lstStyle/>
          <a:p>
            <a:fld id="{F3638FD0-A490-4632-BA95-6B6B550911C3}" type="slidenum">
              <a:rPr lang="en-US" smtClean="0"/>
              <a:pPr/>
              <a:t>7</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0625" y="3027407"/>
            <a:ext cx="6381750" cy="3680509"/>
          </a:xfrm>
          <a:prstGeom prst="rect">
            <a:avLst/>
          </a:prstGeom>
        </p:spPr>
      </p:pic>
    </p:spTree>
    <p:extLst>
      <p:ext uri="{BB962C8B-B14F-4D97-AF65-F5344CB8AC3E}">
        <p14:creationId xmlns:p14="http://schemas.microsoft.com/office/powerpoint/2010/main" val="307492763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Bookman Old Style" panose="02050604050505020204" pitchFamily="18" charset="0"/>
              </a:rPr>
              <a:t>Before Testing</a:t>
            </a:r>
          </a:p>
        </p:txBody>
      </p:sp>
      <p:sp>
        <p:nvSpPr>
          <p:cNvPr id="3" name="Content Placeholder 2"/>
          <p:cNvSpPr>
            <a:spLocks noGrp="1"/>
          </p:cNvSpPr>
          <p:nvPr>
            <p:ph idx="1"/>
          </p:nvPr>
        </p:nvSpPr>
        <p:spPr>
          <a:xfrm>
            <a:off x="601980" y="1524000"/>
            <a:ext cx="7886700" cy="4351338"/>
          </a:xfrm>
        </p:spPr>
        <p:txBody>
          <a:bodyPr/>
          <a:lstStyle/>
          <a:p>
            <a:pPr marL="0" indent="0">
              <a:buNone/>
            </a:pPr>
            <a:r>
              <a:rPr lang="en-US" sz="2800" b="1" dirty="0">
                <a:latin typeface="Bookman Old Style" panose="02050604050505020204" pitchFamily="18" charset="0"/>
              </a:rPr>
              <a:t>Testing Units</a:t>
            </a:r>
          </a:p>
          <a:p>
            <a:pPr lvl="1"/>
            <a:r>
              <a:rPr lang="en-US" sz="2400" dirty="0">
                <a:latin typeface="Bookman Old Style" panose="02050604050505020204" pitchFamily="18" charset="0"/>
              </a:rPr>
              <a:t>Check to make sure you have enough testing units</a:t>
            </a:r>
          </a:p>
          <a:p>
            <a:pPr lvl="1"/>
            <a:r>
              <a:rPr lang="en-US" sz="2400" dirty="0">
                <a:latin typeface="Bookman Old Style" panose="02050604050505020204" pitchFamily="18" charset="0"/>
              </a:rPr>
              <a:t>Found on your dashboard in College Success</a:t>
            </a:r>
          </a:p>
          <a:p>
            <a:pPr lvl="1"/>
            <a:r>
              <a:rPr lang="en-US" sz="2400" dirty="0">
                <a:latin typeface="Bookman Old Style" panose="02050604050505020204" pitchFamily="18" charset="0"/>
              </a:rPr>
              <a:t>Each subtest = 1 testing unit</a:t>
            </a:r>
          </a:p>
        </p:txBody>
      </p:sp>
      <p:sp>
        <p:nvSpPr>
          <p:cNvPr id="4" name="Slide Number Placeholder 3"/>
          <p:cNvSpPr>
            <a:spLocks noGrp="1"/>
          </p:cNvSpPr>
          <p:nvPr>
            <p:ph type="sldNum" sz="quarter" idx="12"/>
          </p:nvPr>
        </p:nvSpPr>
        <p:spPr/>
        <p:txBody>
          <a:bodyPr/>
          <a:lstStyle/>
          <a:p>
            <a:fld id="{F3638FD0-A490-4632-BA95-6B6B550911C3}" type="slidenum">
              <a:rPr lang="en-US" smtClean="0"/>
              <a:pPr/>
              <a:t>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 y="3530100"/>
            <a:ext cx="7429500" cy="3327900"/>
          </a:xfrm>
          <a:prstGeom prst="rect">
            <a:avLst/>
          </a:prstGeom>
        </p:spPr>
      </p:pic>
      <p:cxnSp>
        <p:nvCxnSpPr>
          <p:cNvPr id="7" name="Straight Arrow Connector 6">
            <a:extLst>
              <a:ext uri="{FF2B5EF4-FFF2-40B4-BE49-F238E27FC236}">
                <a16:creationId xmlns:a16="http://schemas.microsoft.com/office/drawing/2014/main" id="{4E3C58DE-FDF4-42B0-862E-4B562500FF10}"/>
              </a:ext>
            </a:extLst>
          </p:cNvPr>
          <p:cNvCxnSpPr>
            <a:cxnSpLocks/>
          </p:cNvCxnSpPr>
          <p:nvPr/>
        </p:nvCxnSpPr>
        <p:spPr>
          <a:xfrm>
            <a:off x="2743200" y="4648200"/>
            <a:ext cx="11430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2655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Bookman Old Style" panose="02050604050505020204" pitchFamily="18" charset="0"/>
              </a:rPr>
              <a:t>Before Testing</a:t>
            </a:r>
          </a:p>
        </p:txBody>
      </p:sp>
      <p:sp>
        <p:nvSpPr>
          <p:cNvPr id="3" name="Content Placeholder 2"/>
          <p:cNvSpPr>
            <a:spLocks noGrp="1"/>
          </p:cNvSpPr>
          <p:nvPr>
            <p:ph idx="1"/>
          </p:nvPr>
        </p:nvSpPr>
        <p:spPr/>
        <p:txBody>
          <a:bodyPr/>
          <a:lstStyle/>
          <a:p>
            <a:pPr marL="0" indent="0">
              <a:buNone/>
            </a:pPr>
            <a:r>
              <a:rPr lang="en-US" sz="2800" b="1" dirty="0">
                <a:latin typeface="Bookman Old Style" panose="02050604050505020204" pitchFamily="18" charset="0"/>
              </a:rPr>
              <a:t>Activate Students</a:t>
            </a:r>
          </a:p>
          <a:p>
            <a:pPr lvl="1"/>
            <a:r>
              <a:rPr lang="en-US" sz="2400" dirty="0">
                <a:latin typeface="Bookman Old Style" panose="02050604050505020204" pitchFamily="18" charset="0"/>
              </a:rPr>
              <a:t>Students are inactive when uploaded</a:t>
            </a:r>
          </a:p>
          <a:p>
            <a:pPr lvl="1"/>
            <a:endParaRPr lang="en-US" sz="2400" dirty="0">
              <a:latin typeface="Bookman Old Style" panose="02050604050505020204" pitchFamily="18" charset="0"/>
            </a:endParaRPr>
          </a:p>
          <a:p>
            <a:pPr lvl="1"/>
            <a:r>
              <a:rPr lang="en-US" sz="2400" dirty="0">
                <a:latin typeface="Bookman Old Style" panose="02050604050505020204" pitchFamily="18" charset="0"/>
              </a:rPr>
              <a:t>Go to “Administer Tests” </a:t>
            </a:r>
            <a:r>
              <a:rPr lang="en-US" sz="2400" dirty="0">
                <a:latin typeface="Bookman Old Style" panose="02050604050505020204" pitchFamily="18" charset="0"/>
                <a:sym typeface="Wingdings" panose="05000000000000000000" pitchFamily="2" charset="2"/>
              </a:rPr>
              <a:t> “View and Export Student Logins”</a:t>
            </a:r>
          </a:p>
          <a:p>
            <a:pPr lvl="1"/>
            <a:endParaRPr lang="en-US" sz="2400" dirty="0">
              <a:latin typeface="Bookman Old Style" panose="02050604050505020204" pitchFamily="18" charset="0"/>
            </a:endParaRPr>
          </a:p>
          <a:p>
            <a:pPr lvl="1"/>
            <a:r>
              <a:rPr lang="en-US" sz="2400" dirty="0">
                <a:latin typeface="Bookman Old Style" panose="02050604050505020204" pitchFamily="18" charset="0"/>
              </a:rPr>
              <a:t>Select students to activate by selecting the radial box by their name and choose the “Activate Students” button at the bottom of the screen</a:t>
            </a:r>
          </a:p>
        </p:txBody>
      </p:sp>
      <p:sp>
        <p:nvSpPr>
          <p:cNvPr id="4" name="Slide Number Placeholder 3"/>
          <p:cNvSpPr>
            <a:spLocks noGrp="1"/>
          </p:cNvSpPr>
          <p:nvPr>
            <p:ph type="sldNum" sz="quarter" idx="12"/>
          </p:nvPr>
        </p:nvSpPr>
        <p:spPr/>
        <p:txBody>
          <a:bodyPr/>
          <a:lstStyle/>
          <a:p>
            <a:fld id="{F3638FD0-A490-4632-BA95-6B6B550911C3}" type="slidenum">
              <a:rPr lang="en-US" smtClean="0"/>
              <a:pPr/>
              <a:t>9</a:t>
            </a:fld>
            <a:endParaRPr lang="en-US"/>
          </a:p>
        </p:txBody>
      </p:sp>
    </p:spTree>
    <p:extLst>
      <p:ext uri="{BB962C8B-B14F-4D97-AF65-F5344CB8AC3E}">
        <p14:creationId xmlns:p14="http://schemas.microsoft.com/office/powerpoint/2010/main" val="440674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1996</TotalTime>
  <Words>1034</Words>
  <Application>Microsoft Office PowerPoint</Application>
  <PresentationFormat>On-screen Show (4:3)</PresentationFormat>
  <Paragraphs>136</Paragraphs>
  <Slides>16</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Bookman Old Style</vt:lpstr>
      <vt:lpstr>Calibri</vt:lpstr>
      <vt:lpstr>Calibri Light</vt:lpstr>
      <vt:lpstr>Wingdings</vt:lpstr>
      <vt:lpstr>Office Theme</vt:lpstr>
      <vt:lpstr>   PERT    Postsecondary Education Readiness  Test       </vt:lpstr>
      <vt:lpstr>Usage</vt:lpstr>
      <vt:lpstr>Test Set Up</vt:lpstr>
      <vt:lpstr>Test Set Up</vt:lpstr>
      <vt:lpstr>Policies/Procedures</vt:lpstr>
      <vt:lpstr>Security/Invalidations</vt:lpstr>
      <vt:lpstr>Before Testing</vt:lpstr>
      <vt:lpstr>Before Testing</vt:lpstr>
      <vt:lpstr>Before Testing</vt:lpstr>
      <vt:lpstr>PowerPoint Presentation</vt:lpstr>
      <vt:lpstr>Test Day</vt:lpstr>
      <vt:lpstr>During Testing – Required Materials</vt:lpstr>
      <vt:lpstr>After Testing</vt:lpstr>
      <vt:lpstr>After Testing</vt:lpstr>
      <vt:lpstr>After Testing</vt:lpstr>
      <vt:lpstr>PowerPoint Presentation</vt:lpstr>
    </vt:vector>
  </TitlesOfParts>
  <Company>Florida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sandra.dilger</dc:creator>
  <cp:lastModifiedBy>Nathan Hazewinkel</cp:lastModifiedBy>
  <cp:revision>178</cp:revision>
  <cp:lastPrinted>2018-08-21T19:01:32Z</cp:lastPrinted>
  <dcterms:created xsi:type="dcterms:W3CDTF">2012-08-13T16:21:36Z</dcterms:created>
  <dcterms:modified xsi:type="dcterms:W3CDTF">2024-03-22T14:27:09Z</dcterms:modified>
</cp:coreProperties>
</file>